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  <p:sldMasterId id="2147483819" r:id="rId2"/>
  </p:sldMasterIdLst>
  <p:sldIdLst>
    <p:sldId id="269" r:id="rId3"/>
    <p:sldId id="270" r:id="rId4"/>
    <p:sldId id="271" r:id="rId5"/>
    <p:sldId id="305" r:id="rId6"/>
    <p:sldId id="272" r:id="rId7"/>
    <p:sldId id="306" r:id="rId8"/>
    <p:sldId id="300" r:id="rId9"/>
    <p:sldId id="307" r:id="rId10"/>
    <p:sldId id="301" r:id="rId11"/>
    <p:sldId id="302" r:id="rId12"/>
    <p:sldId id="308" r:id="rId13"/>
    <p:sldId id="303" r:id="rId14"/>
    <p:sldId id="304" r:id="rId15"/>
    <p:sldId id="309" r:id="rId16"/>
    <p:sldId id="310" r:id="rId17"/>
    <p:sldId id="264" r:id="rId18"/>
    <p:sldId id="265" r:id="rId19"/>
    <p:sldId id="267" r:id="rId20"/>
    <p:sldId id="258" r:id="rId21"/>
    <p:sldId id="257" r:id="rId22"/>
    <p:sldId id="268" r:id="rId23"/>
    <p:sldId id="259" r:id="rId24"/>
    <p:sldId id="262" r:id="rId25"/>
    <p:sldId id="261" r:id="rId26"/>
    <p:sldId id="263" r:id="rId27"/>
    <p:sldId id="317" r:id="rId28"/>
    <p:sldId id="318" r:id="rId29"/>
    <p:sldId id="316" r:id="rId30"/>
    <p:sldId id="311" r:id="rId31"/>
    <p:sldId id="287" r:id="rId32"/>
    <p:sldId id="312" r:id="rId33"/>
    <p:sldId id="313" r:id="rId34"/>
    <p:sldId id="314" r:id="rId35"/>
    <p:sldId id="315" r:id="rId36"/>
    <p:sldId id="290" r:id="rId37"/>
    <p:sldId id="292" r:id="rId38"/>
    <p:sldId id="293" r:id="rId39"/>
    <p:sldId id="295" r:id="rId40"/>
  </p:sldIdLst>
  <p:sldSz cx="20094575" cy="11303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9D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1822" y="1849820"/>
            <a:ext cx="15070931" cy="3935119"/>
          </a:xfrm>
        </p:spPr>
        <p:txBody>
          <a:bodyPr anchor="b"/>
          <a:lstStyle>
            <a:lvl1pPr algn="ctr">
              <a:defRPr sz="988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1822" y="5936692"/>
            <a:ext cx="15070931" cy="2728941"/>
          </a:xfrm>
        </p:spPr>
        <p:txBody>
          <a:bodyPr/>
          <a:lstStyle>
            <a:lvl1pPr marL="0" indent="0" algn="ctr">
              <a:buNone/>
              <a:defRPr sz="3955"/>
            </a:lvl1pPr>
            <a:lvl2pPr marL="753511" indent="0" algn="ctr">
              <a:buNone/>
              <a:defRPr sz="3296"/>
            </a:lvl2pPr>
            <a:lvl3pPr marL="1507023" indent="0" algn="ctr">
              <a:buNone/>
              <a:defRPr sz="2967"/>
            </a:lvl3pPr>
            <a:lvl4pPr marL="2260534" indent="0" algn="ctr">
              <a:buNone/>
              <a:defRPr sz="2637"/>
            </a:lvl4pPr>
            <a:lvl5pPr marL="3014045" indent="0" algn="ctr">
              <a:buNone/>
              <a:defRPr sz="2637"/>
            </a:lvl5pPr>
            <a:lvl6pPr marL="3767557" indent="0" algn="ctr">
              <a:buNone/>
              <a:defRPr sz="2637"/>
            </a:lvl6pPr>
            <a:lvl7pPr marL="4521068" indent="0" algn="ctr">
              <a:buNone/>
              <a:defRPr sz="2637"/>
            </a:lvl7pPr>
            <a:lvl8pPr marL="5274579" indent="0" algn="ctr">
              <a:buNone/>
              <a:defRPr sz="2637"/>
            </a:lvl8pPr>
            <a:lvl9pPr marL="6028091" indent="0" algn="ctr">
              <a:buNone/>
              <a:defRPr sz="2637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7092-E437-440B-BE2E-63F90959F88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2CB6-23AA-42D5-83DA-22D39D5FE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89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7092-E437-440B-BE2E-63F90959F88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2CB6-23AA-42D5-83DA-22D39D5FE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59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0180" y="601780"/>
            <a:ext cx="4332893" cy="957877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1502" y="601780"/>
            <a:ext cx="12747496" cy="957877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7092-E437-440B-BE2E-63F90959F88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2CB6-23AA-42D5-83DA-22D39D5FE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235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009658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75805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7092-E437-440B-BE2E-63F90959F88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2CB6-23AA-42D5-83DA-22D39D5FE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14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036" y="2817902"/>
            <a:ext cx="17331571" cy="4701733"/>
          </a:xfrm>
        </p:spPr>
        <p:txBody>
          <a:bodyPr anchor="b"/>
          <a:lstStyle>
            <a:lvl1pPr>
              <a:defRPr sz="988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036" y="7564116"/>
            <a:ext cx="17331571" cy="2472530"/>
          </a:xfrm>
        </p:spPr>
        <p:txBody>
          <a:bodyPr/>
          <a:lstStyle>
            <a:lvl1pPr marL="0" indent="0">
              <a:buNone/>
              <a:defRPr sz="3955">
                <a:solidFill>
                  <a:schemeClr val="tx1">
                    <a:tint val="75000"/>
                  </a:schemeClr>
                </a:solidFill>
              </a:defRPr>
            </a:lvl1pPr>
            <a:lvl2pPr marL="753511" indent="0">
              <a:buNone/>
              <a:defRPr sz="3296">
                <a:solidFill>
                  <a:schemeClr val="tx1">
                    <a:tint val="75000"/>
                  </a:schemeClr>
                </a:solidFill>
              </a:defRPr>
            </a:lvl2pPr>
            <a:lvl3pPr marL="1507023" indent="0">
              <a:buNone/>
              <a:defRPr sz="2967">
                <a:solidFill>
                  <a:schemeClr val="tx1">
                    <a:tint val="75000"/>
                  </a:schemeClr>
                </a:solidFill>
              </a:defRPr>
            </a:lvl3pPr>
            <a:lvl4pPr marL="2260534" indent="0">
              <a:buNone/>
              <a:defRPr sz="2637">
                <a:solidFill>
                  <a:schemeClr val="tx1">
                    <a:tint val="75000"/>
                  </a:schemeClr>
                </a:solidFill>
              </a:defRPr>
            </a:lvl4pPr>
            <a:lvl5pPr marL="3014045" indent="0">
              <a:buNone/>
              <a:defRPr sz="2637">
                <a:solidFill>
                  <a:schemeClr val="tx1">
                    <a:tint val="75000"/>
                  </a:schemeClr>
                </a:solidFill>
              </a:defRPr>
            </a:lvl5pPr>
            <a:lvl6pPr marL="3767557" indent="0">
              <a:buNone/>
              <a:defRPr sz="2637">
                <a:solidFill>
                  <a:schemeClr val="tx1">
                    <a:tint val="75000"/>
                  </a:schemeClr>
                </a:solidFill>
              </a:defRPr>
            </a:lvl6pPr>
            <a:lvl7pPr marL="4521068" indent="0">
              <a:buNone/>
              <a:defRPr sz="2637">
                <a:solidFill>
                  <a:schemeClr val="tx1">
                    <a:tint val="75000"/>
                  </a:schemeClr>
                </a:solidFill>
              </a:defRPr>
            </a:lvl7pPr>
            <a:lvl8pPr marL="5274579" indent="0">
              <a:buNone/>
              <a:defRPr sz="2637">
                <a:solidFill>
                  <a:schemeClr val="tx1">
                    <a:tint val="75000"/>
                  </a:schemeClr>
                </a:solidFill>
              </a:defRPr>
            </a:lvl8pPr>
            <a:lvl9pPr marL="6028091" indent="0">
              <a:buNone/>
              <a:defRPr sz="26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7092-E437-440B-BE2E-63F90959F88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2CB6-23AA-42D5-83DA-22D39D5FE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61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1502" y="3008900"/>
            <a:ext cx="8540194" cy="71716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2879" y="3008900"/>
            <a:ext cx="8540194" cy="71716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7092-E437-440B-BE2E-63F90959F88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2CB6-23AA-42D5-83DA-22D39D5FE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71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119" y="601781"/>
            <a:ext cx="17331571" cy="218472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120" y="2770806"/>
            <a:ext cx="8500946" cy="1357929"/>
          </a:xfrm>
        </p:spPr>
        <p:txBody>
          <a:bodyPr anchor="b"/>
          <a:lstStyle>
            <a:lvl1pPr marL="0" indent="0">
              <a:buNone/>
              <a:defRPr sz="3955" b="1"/>
            </a:lvl1pPr>
            <a:lvl2pPr marL="753511" indent="0">
              <a:buNone/>
              <a:defRPr sz="3296" b="1"/>
            </a:lvl2pPr>
            <a:lvl3pPr marL="1507023" indent="0">
              <a:buNone/>
              <a:defRPr sz="2967" b="1"/>
            </a:lvl3pPr>
            <a:lvl4pPr marL="2260534" indent="0">
              <a:buNone/>
              <a:defRPr sz="2637" b="1"/>
            </a:lvl4pPr>
            <a:lvl5pPr marL="3014045" indent="0">
              <a:buNone/>
              <a:defRPr sz="2637" b="1"/>
            </a:lvl5pPr>
            <a:lvl6pPr marL="3767557" indent="0">
              <a:buNone/>
              <a:defRPr sz="2637" b="1"/>
            </a:lvl6pPr>
            <a:lvl7pPr marL="4521068" indent="0">
              <a:buNone/>
              <a:defRPr sz="2637" b="1"/>
            </a:lvl7pPr>
            <a:lvl8pPr marL="5274579" indent="0">
              <a:buNone/>
              <a:defRPr sz="2637" b="1"/>
            </a:lvl8pPr>
            <a:lvl9pPr marL="6028091" indent="0">
              <a:buNone/>
              <a:defRPr sz="263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120" y="4128735"/>
            <a:ext cx="8500946" cy="607274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2878" y="2770806"/>
            <a:ext cx="8542812" cy="1357929"/>
          </a:xfrm>
        </p:spPr>
        <p:txBody>
          <a:bodyPr anchor="b"/>
          <a:lstStyle>
            <a:lvl1pPr marL="0" indent="0">
              <a:buNone/>
              <a:defRPr sz="3955" b="1"/>
            </a:lvl1pPr>
            <a:lvl2pPr marL="753511" indent="0">
              <a:buNone/>
              <a:defRPr sz="3296" b="1"/>
            </a:lvl2pPr>
            <a:lvl3pPr marL="1507023" indent="0">
              <a:buNone/>
              <a:defRPr sz="2967" b="1"/>
            </a:lvl3pPr>
            <a:lvl4pPr marL="2260534" indent="0">
              <a:buNone/>
              <a:defRPr sz="2637" b="1"/>
            </a:lvl4pPr>
            <a:lvl5pPr marL="3014045" indent="0">
              <a:buNone/>
              <a:defRPr sz="2637" b="1"/>
            </a:lvl5pPr>
            <a:lvl6pPr marL="3767557" indent="0">
              <a:buNone/>
              <a:defRPr sz="2637" b="1"/>
            </a:lvl6pPr>
            <a:lvl7pPr marL="4521068" indent="0">
              <a:buNone/>
              <a:defRPr sz="2637" b="1"/>
            </a:lvl7pPr>
            <a:lvl8pPr marL="5274579" indent="0">
              <a:buNone/>
              <a:defRPr sz="2637" b="1"/>
            </a:lvl8pPr>
            <a:lvl9pPr marL="6028091" indent="0">
              <a:buNone/>
              <a:defRPr sz="263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2878" y="4128735"/>
            <a:ext cx="8542812" cy="607274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7092-E437-440B-BE2E-63F90959F88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2CB6-23AA-42D5-83DA-22D39D5FE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03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7092-E437-440B-BE2E-63F90959F88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2CB6-23AA-42D5-83DA-22D39D5FE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24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7092-E437-440B-BE2E-63F90959F88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2CB6-23AA-42D5-83DA-22D39D5FE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04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120" y="753533"/>
            <a:ext cx="6481023" cy="2637367"/>
          </a:xfrm>
        </p:spPr>
        <p:txBody>
          <a:bodyPr anchor="b"/>
          <a:lstStyle>
            <a:lvl1pPr>
              <a:defRPr sz="527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2811" y="1627424"/>
            <a:ext cx="10172879" cy="8032456"/>
          </a:xfrm>
        </p:spPr>
        <p:txBody>
          <a:bodyPr/>
          <a:lstStyle>
            <a:lvl1pPr>
              <a:defRPr sz="5274"/>
            </a:lvl1pPr>
            <a:lvl2pPr>
              <a:defRPr sz="4615"/>
            </a:lvl2pPr>
            <a:lvl3pPr>
              <a:defRPr sz="3955"/>
            </a:lvl3pPr>
            <a:lvl4pPr>
              <a:defRPr sz="3296"/>
            </a:lvl4pPr>
            <a:lvl5pPr>
              <a:defRPr sz="3296"/>
            </a:lvl5pPr>
            <a:lvl6pPr>
              <a:defRPr sz="3296"/>
            </a:lvl6pPr>
            <a:lvl7pPr>
              <a:defRPr sz="3296"/>
            </a:lvl7pPr>
            <a:lvl8pPr>
              <a:defRPr sz="3296"/>
            </a:lvl8pPr>
            <a:lvl9pPr>
              <a:defRPr sz="329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120" y="3390900"/>
            <a:ext cx="6481023" cy="6282062"/>
          </a:xfrm>
        </p:spPr>
        <p:txBody>
          <a:bodyPr/>
          <a:lstStyle>
            <a:lvl1pPr marL="0" indent="0">
              <a:buNone/>
              <a:defRPr sz="2637"/>
            </a:lvl1pPr>
            <a:lvl2pPr marL="753511" indent="0">
              <a:buNone/>
              <a:defRPr sz="2307"/>
            </a:lvl2pPr>
            <a:lvl3pPr marL="1507023" indent="0">
              <a:buNone/>
              <a:defRPr sz="1978"/>
            </a:lvl3pPr>
            <a:lvl4pPr marL="2260534" indent="0">
              <a:buNone/>
              <a:defRPr sz="1648"/>
            </a:lvl4pPr>
            <a:lvl5pPr marL="3014045" indent="0">
              <a:buNone/>
              <a:defRPr sz="1648"/>
            </a:lvl5pPr>
            <a:lvl6pPr marL="3767557" indent="0">
              <a:buNone/>
              <a:defRPr sz="1648"/>
            </a:lvl6pPr>
            <a:lvl7pPr marL="4521068" indent="0">
              <a:buNone/>
              <a:defRPr sz="1648"/>
            </a:lvl7pPr>
            <a:lvl8pPr marL="5274579" indent="0">
              <a:buNone/>
              <a:defRPr sz="1648"/>
            </a:lvl8pPr>
            <a:lvl9pPr marL="6028091" indent="0">
              <a:buNone/>
              <a:defRPr sz="1648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7092-E437-440B-BE2E-63F90959F88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2CB6-23AA-42D5-83DA-22D39D5FE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91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120" y="753533"/>
            <a:ext cx="6481023" cy="2637367"/>
          </a:xfrm>
        </p:spPr>
        <p:txBody>
          <a:bodyPr anchor="b"/>
          <a:lstStyle>
            <a:lvl1pPr>
              <a:defRPr sz="527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2811" y="1627424"/>
            <a:ext cx="10172879" cy="8032456"/>
          </a:xfrm>
        </p:spPr>
        <p:txBody>
          <a:bodyPr anchor="t"/>
          <a:lstStyle>
            <a:lvl1pPr marL="0" indent="0">
              <a:buNone/>
              <a:defRPr sz="5274"/>
            </a:lvl1pPr>
            <a:lvl2pPr marL="753511" indent="0">
              <a:buNone/>
              <a:defRPr sz="4615"/>
            </a:lvl2pPr>
            <a:lvl3pPr marL="1507023" indent="0">
              <a:buNone/>
              <a:defRPr sz="3955"/>
            </a:lvl3pPr>
            <a:lvl4pPr marL="2260534" indent="0">
              <a:buNone/>
              <a:defRPr sz="3296"/>
            </a:lvl4pPr>
            <a:lvl5pPr marL="3014045" indent="0">
              <a:buNone/>
              <a:defRPr sz="3296"/>
            </a:lvl5pPr>
            <a:lvl6pPr marL="3767557" indent="0">
              <a:buNone/>
              <a:defRPr sz="3296"/>
            </a:lvl6pPr>
            <a:lvl7pPr marL="4521068" indent="0">
              <a:buNone/>
              <a:defRPr sz="3296"/>
            </a:lvl7pPr>
            <a:lvl8pPr marL="5274579" indent="0">
              <a:buNone/>
              <a:defRPr sz="3296"/>
            </a:lvl8pPr>
            <a:lvl9pPr marL="6028091" indent="0">
              <a:buNone/>
              <a:defRPr sz="329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120" y="3390900"/>
            <a:ext cx="6481023" cy="6282062"/>
          </a:xfrm>
        </p:spPr>
        <p:txBody>
          <a:bodyPr/>
          <a:lstStyle>
            <a:lvl1pPr marL="0" indent="0">
              <a:buNone/>
              <a:defRPr sz="2637"/>
            </a:lvl1pPr>
            <a:lvl2pPr marL="753511" indent="0">
              <a:buNone/>
              <a:defRPr sz="2307"/>
            </a:lvl2pPr>
            <a:lvl3pPr marL="1507023" indent="0">
              <a:buNone/>
              <a:defRPr sz="1978"/>
            </a:lvl3pPr>
            <a:lvl4pPr marL="2260534" indent="0">
              <a:buNone/>
              <a:defRPr sz="1648"/>
            </a:lvl4pPr>
            <a:lvl5pPr marL="3014045" indent="0">
              <a:buNone/>
              <a:defRPr sz="1648"/>
            </a:lvl5pPr>
            <a:lvl6pPr marL="3767557" indent="0">
              <a:buNone/>
              <a:defRPr sz="1648"/>
            </a:lvl6pPr>
            <a:lvl7pPr marL="4521068" indent="0">
              <a:buNone/>
              <a:defRPr sz="1648"/>
            </a:lvl7pPr>
            <a:lvl8pPr marL="5274579" indent="0">
              <a:buNone/>
              <a:defRPr sz="1648"/>
            </a:lvl8pPr>
            <a:lvl9pPr marL="6028091" indent="0">
              <a:buNone/>
              <a:defRPr sz="1648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7092-E437-440B-BE2E-63F90959F88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2CB6-23AA-42D5-83DA-22D39D5FE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6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1502" y="601781"/>
            <a:ext cx="17331571" cy="2184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1502" y="3008900"/>
            <a:ext cx="17331571" cy="717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1502" y="10476207"/>
            <a:ext cx="4521279" cy="601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57092-E437-440B-BE2E-63F90959F88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6328" y="10476207"/>
            <a:ext cx="6781919" cy="601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1794" y="10476207"/>
            <a:ext cx="4521279" cy="601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2CB6-23AA-42D5-83DA-22D39D5FE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38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l" defTabSz="1507023" rtl="0" eaLnBrk="1" latinLnBrk="0" hangingPunct="1">
        <a:lnSpc>
          <a:spcPct val="90000"/>
        </a:lnSpc>
        <a:spcBef>
          <a:spcPct val="0"/>
        </a:spcBef>
        <a:buNone/>
        <a:defRPr sz="72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756" indent="-376756" algn="l" defTabSz="1507023" rtl="0" eaLnBrk="1" latinLnBrk="0" hangingPunct="1">
        <a:lnSpc>
          <a:spcPct val="90000"/>
        </a:lnSpc>
        <a:spcBef>
          <a:spcPts val="1648"/>
        </a:spcBef>
        <a:buFont typeface="Arial" panose="020B0604020202020204" pitchFamily="34" charset="0"/>
        <a:buChar char="•"/>
        <a:defRPr sz="4615" kern="1200">
          <a:solidFill>
            <a:schemeClr val="tx1"/>
          </a:solidFill>
          <a:latin typeface="+mn-lt"/>
          <a:ea typeface="+mn-ea"/>
          <a:cs typeface="+mn-cs"/>
        </a:defRPr>
      </a:lvl1pPr>
      <a:lvl2pPr marL="1130267" indent="-376756" algn="l" defTabSz="1507023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5" kern="1200">
          <a:solidFill>
            <a:schemeClr val="tx1"/>
          </a:solidFill>
          <a:latin typeface="+mn-lt"/>
          <a:ea typeface="+mn-ea"/>
          <a:cs typeface="+mn-cs"/>
        </a:defRPr>
      </a:lvl2pPr>
      <a:lvl3pPr marL="1883778" indent="-376756" algn="l" defTabSz="1507023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6" kern="1200">
          <a:solidFill>
            <a:schemeClr val="tx1"/>
          </a:solidFill>
          <a:latin typeface="+mn-lt"/>
          <a:ea typeface="+mn-ea"/>
          <a:cs typeface="+mn-cs"/>
        </a:defRPr>
      </a:lvl3pPr>
      <a:lvl4pPr marL="2637290" indent="-376756" algn="l" defTabSz="1507023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7" kern="1200">
          <a:solidFill>
            <a:schemeClr val="tx1"/>
          </a:solidFill>
          <a:latin typeface="+mn-lt"/>
          <a:ea typeface="+mn-ea"/>
          <a:cs typeface="+mn-cs"/>
        </a:defRPr>
      </a:lvl4pPr>
      <a:lvl5pPr marL="3390801" indent="-376756" algn="l" defTabSz="1507023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7" kern="1200">
          <a:solidFill>
            <a:schemeClr val="tx1"/>
          </a:solidFill>
          <a:latin typeface="+mn-lt"/>
          <a:ea typeface="+mn-ea"/>
          <a:cs typeface="+mn-cs"/>
        </a:defRPr>
      </a:lvl5pPr>
      <a:lvl6pPr marL="4144312" indent="-376756" algn="l" defTabSz="1507023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7" kern="1200">
          <a:solidFill>
            <a:schemeClr val="tx1"/>
          </a:solidFill>
          <a:latin typeface="+mn-lt"/>
          <a:ea typeface="+mn-ea"/>
          <a:cs typeface="+mn-cs"/>
        </a:defRPr>
      </a:lvl6pPr>
      <a:lvl7pPr marL="4897824" indent="-376756" algn="l" defTabSz="1507023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7" kern="1200">
          <a:solidFill>
            <a:schemeClr val="tx1"/>
          </a:solidFill>
          <a:latin typeface="+mn-lt"/>
          <a:ea typeface="+mn-ea"/>
          <a:cs typeface="+mn-cs"/>
        </a:defRPr>
      </a:lvl7pPr>
      <a:lvl8pPr marL="5651335" indent="-376756" algn="l" defTabSz="1507023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7" kern="1200">
          <a:solidFill>
            <a:schemeClr val="tx1"/>
          </a:solidFill>
          <a:latin typeface="+mn-lt"/>
          <a:ea typeface="+mn-ea"/>
          <a:cs typeface="+mn-cs"/>
        </a:defRPr>
      </a:lvl8pPr>
      <a:lvl9pPr marL="6404846" indent="-376756" algn="l" defTabSz="1507023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023" rtl="0" eaLnBrk="1" latinLnBrk="0" hangingPunct="1">
        <a:defRPr sz="2967" kern="1200">
          <a:solidFill>
            <a:schemeClr val="tx1"/>
          </a:solidFill>
          <a:latin typeface="+mn-lt"/>
          <a:ea typeface="+mn-ea"/>
          <a:cs typeface="+mn-cs"/>
        </a:defRPr>
      </a:lvl1pPr>
      <a:lvl2pPr marL="753511" algn="l" defTabSz="1507023" rtl="0" eaLnBrk="1" latinLnBrk="0" hangingPunct="1">
        <a:defRPr sz="2967" kern="1200">
          <a:solidFill>
            <a:schemeClr val="tx1"/>
          </a:solidFill>
          <a:latin typeface="+mn-lt"/>
          <a:ea typeface="+mn-ea"/>
          <a:cs typeface="+mn-cs"/>
        </a:defRPr>
      </a:lvl2pPr>
      <a:lvl3pPr marL="1507023" algn="l" defTabSz="1507023" rtl="0" eaLnBrk="1" latinLnBrk="0" hangingPunct="1">
        <a:defRPr sz="2967" kern="1200">
          <a:solidFill>
            <a:schemeClr val="tx1"/>
          </a:solidFill>
          <a:latin typeface="+mn-lt"/>
          <a:ea typeface="+mn-ea"/>
          <a:cs typeface="+mn-cs"/>
        </a:defRPr>
      </a:lvl3pPr>
      <a:lvl4pPr marL="2260534" algn="l" defTabSz="1507023" rtl="0" eaLnBrk="1" latinLnBrk="0" hangingPunct="1">
        <a:defRPr sz="2967" kern="1200">
          <a:solidFill>
            <a:schemeClr val="tx1"/>
          </a:solidFill>
          <a:latin typeface="+mn-lt"/>
          <a:ea typeface="+mn-ea"/>
          <a:cs typeface="+mn-cs"/>
        </a:defRPr>
      </a:lvl4pPr>
      <a:lvl5pPr marL="3014045" algn="l" defTabSz="1507023" rtl="0" eaLnBrk="1" latinLnBrk="0" hangingPunct="1">
        <a:defRPr sz="2967" kern="1200">
          <a:solidFill>
            <a:schemeClr val="tx1"/>
          </a:solidFill>
          <a:latin typeface="+mn-lt"/>
          <a:ea typeface="+mn-ea"/>
          <a:cs typeface="+mn-cs"/>
        </a:defRPr>
      </a:lvl5pPr>
      <a:lvl6pPr marL="3767557" algn="l" defTabSz="1507023" rtl="0" eaLnBrk="1" latinLnBrk="0" hangingPunct="1">
        <a:defRPr sz="2967" kern="1200">
          <a:solidFill>
            <a:schemeClr val="tx1"/>
          </a:solidFill>
          <a:latin typeface="+mn-lt"/>
          <a:ea typeface="+mn-ea"/>
          <a:cs typeface="+mn-cs"/>
        </a:defRPr>
      </a:lvl6pPr>
      <a:lvl7pPr marL="4521068" algn="l" defTabSz="1507023" rtl="0" eaLnBrk="1" latinLnBrk="0" hangingPunct="1">
        <a:defRPr sz="2967" kern="1200">
          <a:solidFill>
            <a:schemeClr val="tx1"/>
          </a:solidFill>
          <a:latin typeface="+mn-lt"/>
          <a:ea typeface="+mn-ea"/>
          <a:cs typeface="+mn-cs"/>
        </a:defRPr>
      </a:lvl7pPr>
      <a:lvl8pPr marL="5274579" algn="l" defTabSz="1507023" rtl="0" eaLnBrk="1" latinLnBrk="0" hangingPunct="1">
        <a:defRPr sz="2967" kern="1200">
          <a:solidFill>
            <a:schemeClr val="tx1"/>
          </a:solidFill>
          <a:latin typeface="+mn-lt"/>
          <a:ea typeface="+mn-ea"/>
          <a:cs typeface="+mn-cs"/>
        </a:defRPr>
      </a:lvl8pPr>
      <a:lvl9pPr marL="6028091" algn="l" defTabSz="1507023" rtl="0" eaLnBrk="1" latinLnBrk="0" hangingPunct="1">
        <a:defRPr sz="29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/>
          <p:nvPr/>
        </p:nvSpPr>
        <p:spPr>
          <a:xfrm>
            <a:off x="-1" y="-1"/>
            <a:ext cx="20094576" cy="11308558"/>
          </a:xfrm>
          <a:prstGeom prst="rect">
            <a:avLst/>
          </a:prstGeom>
          <a:solidFill>
            <a:srgbClr val="EFEBE0"/>
          </a:solidFill>
          <a:ln w="12700">
            <a:miter lim="400000"/>
          </a:ln>
        </p:spPr>
        <p:txBody>
          <a:bodyPr lIns="45697" rIns="45697"/>
          <a:lstStyle/>
          <a:p>
            <a:endParaRPr sz="1799"/>
          </a:p>
        </p:txBody>
      </p:sp>
      <p:sp>
        <p:nvSpPr>
          <p:cNvPr id="3" name="Texto do Título"/>
          <p:cNvSpPr txBox="1">
            <a:spLocks noGrp="1"/>
          </p:cNvSpPr>
          <p:nvPr>
            <p:ph type="title"/>
          </p:nvPr>
        </p:nvSpPr>
        <p:spPr>
          <a:xfrm>
            <a:off x="9291843" y="629766"/>
            <a:ext cx="1510890" cy="691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Texto do Título</a:t>
            </a:r>
          </a:p>
        </p:txBody>
      </p:sp>
      <p:sp>
        <p:nvSpPr>
          <p:cNvPr id="4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3014186" y="6333235"/>
            <a:ext cx="14066203" cy="2827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8722760" y="10517696"/>
            <a:ext cx="367088" cy="2769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814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transition spd="med"/>
  <p:txStyles>
    <p:titleStyle>
      <a:lvl1pPr marL="0" marR="0" indent="0" algn="l" defTabSz="9139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98" b="0" i="0" u="none" strike="noStrike" cap="none" spc="0" baseline="0">
          <a:solidFill>
            <a:srgbClr val="A18C60"/>
          </a:solidFill>
          <a:uFillTx/>
          <a:latin typeface="DIN Pro Condensed Medium"/>
          <a:ea typeface="DIN Pro Condensed Medium"/>
          <a:cs typeface="DIN Pro Condensed Medium"/>
          <a:sym typeface="DIN Pro Condensed Medium"/>
        </a:defRPr>
      </a:lvl1pPr>
      <a:lvl2pPr marL="0" marR="0" indent="0" algn="l" defTabSz="9139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98" b="0" i="0" u="none" strike="noStrike" cap="none" spc="0" baseline="0">
          <a:solidFill>
            <a:srgbClr val="A18C60"/>
          </a:solidFill>
          <a:uFillTx/>
          <a:latin typeface="DIN Pro Condensed Medium"/>
          <a:ea typeface="DIN Pro Condensed Medium"/>
          <a:cs typeface="DIN Pro Condensed Medium"/>
          <a:sym typeface="DIN Pro Condensed Medium"/>
        </a:defRPr>
      </a:lvl2pPr>
      <a:lvl3pPr marL="0" marR="0" indent="0" algn="l" defTabSz="9139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98" b="0" i="0" u="none" strike="noStrike" cap="none" spc="0" baseline="0">
          <a:solidFill>
            <a:srgbClr val="A18C60"/>
          </a:solidFill>
          <a:uFillTx/>
          <a:latin typeface="DIN Pro Condensed Medium"/>
          <a:ea typeface="DIN Pro Condensed Medium"/>
          <a:cs typeface="DIN Pro Condensed Medium"/>
          <a:sym typeface="DIN Pro Condensed Medium"/>
        </a:defRPr>
      </a:lvl3pPr>
      <a:lvl4pPr marL="0" marR="0" indent="0" algn="l" defTabSz="9139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98" b="0" i="0" u="none" strike="noStrike" cap="none" spc="0" baseline="0">
          <a:solidFill>
            <a:srgbClr val="A18C60"/>
          </a:solidFill>
          <a:uFillTx/>
          <a:latin typeface="DIN Pro Condensed Medium"/>
          <a:ea typeface="DIN Pro Condensed Medium"/>
          <a:cs typeface="DIN Pro Condensed Medium"/>
          <a:sym typeface="DIN Pro Condensed Medium"/>
        </a:defRPr>
      </a:lvl4pPr>
      <a:lvl5pPr marL="0" marR="0" indent="0" algn="l" defTabSz="9139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98" b="0" i="0" u="none" strike="noStrike" cap="none" spc="0" baseline="0">
          <a:solidFill>
            <a:srgbClr val="A18C60"/>
          </a:solidFill>
          <a:uFillTx/>
          <a:latin typeface="DIN Pro Condensed Medium"/>
          <a:ea typeface="DIN Pro Condensed Medium"/>
          <a:cs typeface="DIN Pro Condensed Medium"/>
          <a:sym typeface="DIN Pro Condensed Medium"/>
        </a:defRPr>
      </a:lvl5pPr>
      <a:lvl6pPr marL="0" marR="0" indent="0" algn="l" defTabSz="9139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98" b="0" i="0" u="none" strike="noStrike" cap="none" spc="0" baseline="0">
          <a:solidFill>
            <a:srgbClr val="A18C60"/>
          </a:solidFill>
          <a:uFillTx/>
          <a:latin typeface="DIN Pro Condensed Medium"/>
          <a:ea typeface="DIN Pro Condensed Medium"/>
          <a:cs typeface="DIN Pro Condensed Medium"/>
          <a:sym typeface="DIN Pro Condensed Medium"/>
        </a:defRPr>
      </a:lvl6pPr>
      <a:lvl7pPr marL="0" marR="0" indent="0" algn="l" defTabSz="9139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98" b="0" i="0" u="none" strike="noStrike" cap="none" spc="0" baseline="0">
          <a:solidFill>
            <a:srgbClr val="A18C60"/>
          </a:solidFill>
          <a:uFillTx/>
          <a:latin typeface="DIN Pro Condensed Medium"/>
          <a:ea typeface="DIN Pro Condensed Medium"/>
          <a:cs typeface="DIN Pro Condensed Medium"/>
          <a:sym typeface="DIN Pro Condensed Medium"/>
        </a:defRPr>
      </a:lvl7pPr>
      <a:lvl8pPr marL="0" marR="0" indent="0" algn="l" defTabSz="9139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98" b="0" i="0" u="none" strike="noStrike" cap="none" spc="0" baseline="0">
          <a:solidFill>
            <a:srgbClr val="A18C60"/>
          </a:solidFill>
          <a:uFillTx/>
          <a:latin typeface="DIN Pro Condensed Medium"/>
          <a:ea typeface="DIN Pro Condensed Medium"/>
          <a:cs typeface="DIN Pro Condensed Medium"/>
          <a:sym typeface="DIN Pro Condensed Medium"/>
        </a:defRPr>
      </a:lvl8pPr>
      <a:lvl9pPr marL="0" marR="0" indent="0" algn="l" defTabSz="9139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98" b="0" i="0" u="none" strike="noStrike" cap="none" spc="0" baseline="0">
          <a:solidFill>
            <a:srgbClr val="A18C60"/>
          </a:solidFill>
          <a:uFillTx/>
          <a:latin typeface="DIN Pro Condensed Medium"/>
          <a:ea typeface="DIN Pro Condensed Medium"/>
          <a:cs typeface="DIN Pro Condensed Medium"/>
          <a:sym typeface="DIN Pro Condensed Medium"/>
        </a:defRPr>
      </a:lvl9pPr>
    </p:titleStyle>
    <p:bodyStyle>
      <a:lvl1pPr marL="0" marR="0" indent="0" algn="l" defTabSz="9139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99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456971" algn="l" defTabSz="9139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99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913943" algn="l" defTabSz="9139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99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1370914" algn="l" defTabSz="9139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99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1827886" algn="l" defTabSz="9139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99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4857" algn="l" defTabSz="9139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99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1828" algn="l" defTabSz="9139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99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198800" algn="l" defTabSz="9139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99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5771" algn="l" defTabSz="9139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99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39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9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39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9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39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9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39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9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39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9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39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9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39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9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39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9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39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9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56y33QU90w?feature=oembed" TargetMode="Externa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0" y="0"/>
            <a:ext cx="20097399" cy="113047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7726" rIns="27726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NOME DA APRESENTAÇÃO"/>
          <p:cNvSpPr txBox="1"/>
          <p:nvPr/>
        </p:nvSpPr>
        <p:spPr>
          <a:xfrm>
            <a:off x="-796529" y="6566159"/>
            <a:ext cx="21687629" cy="2930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7726" rIns="27726">
            <a:spAutoFit/>
          </a:bodyPr>
          <a:lstStyle>
            <a:lvl1pPr defTabSz="457200">
              <a:lnSpc>
                <a:spcPct val="120000"/>
              </a:lnSpc>
              <a:defRPr sz="4600" spc="920">
                <a:solidFill>
                  <a:srgbClr val="A79569"/>
                </a:solidFill>
                <a:latin typeface="DIN Pro Condensed Light"/>
                <a:ea typeface="DIN Pro Condensed Light"/>
                <a:cs typeface="DIN Pro Condensed Light"/>
                <a:sym typeface="DIN Pro Condensed Ligh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98" b="0" i="0" u="none" strike="noStrike" kern="1200" cap="none" spc="920" normalizeH="0" baseline="0" noProof="0" dirty="0">
                <a:ln>
                  <a:noFill/>
                </a:ln>
                <a:solidFill>
                  <a:srgbClr val="A79569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Light"/>
              </a:rPr>
              <a:t>OFICINAS DE LIDERANÇA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598" b="0" i="0" u="none" strike="noStrike" kern="1200" cap="none" spc="920" normalizeH="0" baseline="0" noProof="0" dirty="0">
              <a:ln>
                <a:noFill/>
              </a:ln>
              <a:solidFill>
                <a:srgbClr val="A79569"/>
              </a:solidFill>
              <a:effectLst/>
              <a:uLnTx/>
              <a:uFillTx/>
              <a:latin typeface="Arial Narrow" panose="020B0606020202030204" pitchFamily="34" charset="0"/>
              <a:sym typeface="DIN Pro Condensed Light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920" normalizeH="0" baseline="0" noProof="0">
                <a:ln>
                  <a:noFill/>
                </a:ln>
                <a:solidFill>
                  <a:srgbClr val="A79569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Light"/>
              </a:rPr>
              <a:t>Objetivo: </a:t>
            </a:r>
            <a:r>
              <a:rPr kumimoji="0" lang="pt-BR" sz="4000" b="0" i="0" u="none" strike="noStrike" kern="1200" cap="none" spc="920" normalizeH="0" baseline="0" noProof="0" dirty="0">
                <a:ln>
                  <a:noFill/>
                </a:ln>
                <a:solidFill>
                  <a:srgbClr val="A79569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Light"/>
              </a:rPr>
              <a:t>trazer reflexões, </a:t>
            </a:r>
            <a:r>
              <a:rPr lang="pt-BR" sz="4000" dirty="0">
                <a:latin typeface="Arial Narrow" panose="020B0606020202030204" pitchFamily="34" charset="0"/>
              </a:rPr>
              <a:t>inspirar e motivar</a:t>
            </a:r>
            <a:endParaRPr kumimoji="0" lang="pt-BR" sz="4000" b="0" i="0" u="none" strike="noStrike" kern="1200" cap="none" spc="920" normalizeH="0" baseline="0" noProof="0" dirty="0">
              <a:ln>
                <a:noFill/>
              </a:ln>
              <a:solidFill>
                <a:srgbClr val="A79569"/>
              </a:solidFill>
              <a:effectLst/>
              <a:uLnTx/>
              <a:uFillTx/>
              <a:latin typeface="Arial Narrow" panose="020B0606020202030204" pitchFamily="34" charset="0"/>
              <a:sym typeface="DIN Pro Condensed Light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9" b="0" i="0" u="none" strike="noStrike" kern="1200" cap="none" spc="920" normalizeH="0" baseline="0" noProof="0" dirty="0">
              <a:ln>
                <a:noFill/>
              </a:ln>
              <a:solidFill>
                <a:srgbClr val="A79569"/>
              </a:solidFill>
              <a:effectLst/>
              <a:uLnTx/>
              <a:uFillTx/>
              <a:latin typeface="Arial Narrow" panose="020B0606020202030204" pitchFamily="34" charset="0"/>
              <a:sym typeface="DIN Pro Condensed Light"/>
            </a:endParaRPr>
          </a:p>
        </p:txBody>
      </p:sp>
      <p:pic>
        <p:nvPicPr>
          <p:cNvPr id="5" name="Imagem" descr="Imagem">
            <a:extLst>
              <a:ext uri="{FF2B5EF4-FFF2-40B4-BE49-F238E27FC236}">
                <a16:creationId xmlns:a16="http://schemas.microsoft.com/office/drawing/2014/main" id="{8E9AB65D-527E-4EBB-8C32-32AB1A508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033" y="1901713"/>
            <a:ext cx="6612506" cy="33158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6099625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9">
            <a:extLst>
              <a:ext uri="{FF2B5EF4-FFF2-40B4-BE49-F238E27FC236}">
                <a16:creationId xmlns:a16="http://schemas.microsoft.com/office/drawing/2014/main" id="{B31B4ABF-F5BD-4BC1-ABBD-4BCAECBB4911}"/>
              </a:ext>
            </a:extLst>
          </p:cNvPr>
          <p:cNvSpPr/>
          <p:nvPr/>
        </p:nvSpPr>
        <p:spPr>
          <a:xfrm>
            <a:off x="1238794" y="2250763"/>
            <a:ext cx="17669692" cy="36696"/>
          </a:xfrm>
          <a:prstGeom prst="line">
            <a:avLst/>
          </a:prstGeom>
          <a:ln w="10470">
            <a:solidFill>
              <a:srgbClr val="A18C60"/>
            </a:solidFill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">
            <a:extLst>
              <a:ext uri="{FF2B5EF4-FFF2-40B4-BE49-F238E27FC236}">
                <a16:creationId xmlns:a16="http://schemas.microsoft.com/office/drawing/2014/main" id="{3FAFC287-E167-48BF-BF9E-F4D882739E33}"/>
              </a:ext>
            </a:extLst>
          </p:cNvPr>
          <p:cNvSpPr txBox="1"/>
          <p:nvPr/>
        </p:nvSpPr>
        <p:spPr>
          <a:xfrm>
            <a:off x="1" y="1210881"/>
            <a:ext cx="20094574" cy="944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lnSpc>
                <a:spcPct val="120000"/>
              </a:lnSpc>
              <a:defRPr sz="5100" spc="1020">
                <a:solidFill>
                  <a:srgbClr val="B09F72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100" b="0" i="0" u="none" strike="noStrike" kern="1200" cap="none" spc="1020" normalizeH="0" baseline="0" noProof="0" dirty="0">
                <a:ln>
                  <a:noFill/>
                </a:ln>
                <a:solidFill>
                  <a:srgbClr val="B09F72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 SERÁ QUE ESSA PESSOA VAI DECOLAR?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0FC397F-B005-4229-8564-EAF76F758BBB}"/>
              </a:ext>
            </a:extLst>
          </p:cNvPr>
          <p:cNvSpPr txBox="1">
            <a:spLocks/>
          </p:cNvSpPr>
          <p:nvPr/>
        </p:nvSpPr>
        <p:spPr>
          <a:xfrm>
            <a:off x="1661160" y="5031110"/>
            <a:ext cx="16824959" cy="35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756" indent="-376756" algn="l" defTabSz="1507023" rtl="0" eaLnBrk="1" latinLnBrk="0" hangingPunct="1">
              <a:lnSpc>
                <a:spcPct val="90000"/>
              </a:lnSpc>
              <a:spcBef>
                <a:spcPts val="1648"/>
              </a:spcBef>
              <a:buFont typeface="Arial" panose="020B0604020202020204" pitchFamily="34" charset="0"/>
              <a:buChar char="•"/>
              <a:defRPr sz="4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267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3778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7290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0801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4312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7824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1335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4846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023" rtl="0" eaLnBrk="1" fontAlgn="auto" latinLnBrk="0" hangingPunct="1">
              <a:lnSpc>
                <a:spcPct val="90000"/>
              </a:lnSpc>
              <a:spcBef>
                <a:spcPts val="16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0" i="0" u="none" strike="noStrike" kern="1200" cap="none" spc="14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6F14E37D-7D81-47B8-8AF8-AFE3F885B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7" y="10579067"/>
            <a:ext cx="1150881" cy="50016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0CB285D8-64A2-41D2-A4C9-7E040FAB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320" y="3237920"/>
            <a:ext cx="17086637" cy="7841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(Dinâmica)</a:t>
            </a: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t-BR" sz="48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As pessoas querem saber quem você é de verdade (Quais são as suas peculiaridades, suas paixões, qual é o seu jeito, o que faz você ser diferente, único?)</a:t>
            </a:r>
          </a:p>
          <a:p>
            <a:pPr marL="0" indent="0" algn="ctr">
              <a:buNone/>
            </a:pPr>
            <a:r>
              <a:rPr lang="pt-BR" sz="48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A melhor forma de sermos autênticos é sermos vulneráveis.</a:t>
            </a:r>
          </a:p>
          <a:p>
            <a:pPr marL="0" indent="0" algn="ctr">
              <a:buNone/>
            </a:pPr>
            <a:r>
              <a:rPr lang="pt-BR" sz="48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Crie laços verdadeiros com a sua equipe, entenda o que está por trás de um olhar triste, de um ato agressivo, de uma risada nervosa, de um e-mail ríspido, e se estas características estiverem em  você, abra o jogo (não a vida).</a:t>
            </a: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19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9">
            <a:extLst>
              <a:ext uri="{FF2B5EF4-FFF2-40B4-BE49-F238E27FC236}">
                <a16:creationId xmlns:a16="http://schemas.microsoft.com/office/drawing/2014/main" id="{B31B4ABF-F5BD-4BC1-ABBD-4BCAECBB4911}"/>
              </a:ext>
            </a:extLst>
          </p:cNvPr>
          <p:cNvSpPr/>
          <p:nvPr/>
        </p:nvSpPr>
        <p:spPr>
          <a:xfrm>
            <a:off x="1238794" y="2250763"/>
            <a:ext cx="17669692" cy="36696"/>
          </a:xfrm>
          <a:prstGeom prst="line">
            <a:avLst/>
          </a:prstGeom>
          <a:ln w="10470">
            <a:solidFill>
              <a:srgbClr val="A18C60"/>
            </a:solidFill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">
            <a:extLst>
              <a:ext uri="{FF2B5EF4-FFF2-40B4-BE49-F238E27FC236}">
                <a16:creationId xmlns:a16="http://schemas.microsoft.com/office/drawing/2014/main" id="{3FAFC287-E167-48BF-BF9E-F4D882739E33}"/>
              </a:ext>
            </a:extLst>
          </p:cNvPr>
          <p:cNvSpPr txBox="1"/>
          <p:nvPr/>
        </p:nvSpPr>
        <p:spPr>
          <a:xfrm>
            <a:off x="1" y="1210881"/>
            <a:ext cx="20094574" cy="944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lnSpc>
                <a:spcPct val="120000"/>
              </a:lnSpc>
              <a:defRPr sz="5100" spc="1020">
                <a:solidFill>
                  <a:srgbClr val="B09F72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100" b="0" i="0" u="none" strike="noStrike" kern="1200" cap="none" spc="1020" normalizeH="0" baseline="0" noProof="0" dirty="0">
                <a:ln>
                  <a:noFill/>
                </a:ln>
                <a:solidFill>
                  <a:srgbClr val="B09F72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 SERÁ QUE ESSA PESSOA VAI DECOLAR?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0FC397F-B005-4229-8564-EAF76F758BBB}"/>
              </a:ext>
            </a:extLst>
          </p:cNvPr>
          <p:cNvSpPr txBox="1">
            <a:spLocks/>
          </p:cNvSpPr>
          <p:nvPr/>
        </p:nvSpPr>
        <p:spPr>
          <a:xfrm>
            <a:off x="1661160" y="5031110"/>
            <a:ext cx="16824959" cy="35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756" indent="-376756" algn="l" defTabSz="1507023" rtl="0" eaLnBrk="1" latinLnBrk="0" hangingPunct="1">
              <a:lnSpc>
                <a:spcPct val="90000"/>
              </a:lnSpc>
              <a:spcBef>
                <a:spcPts val="1648"/>
              </a:spcBef>
              <a:buFont typeface="Arial" panose="020B0604020202020204" pitchFamily="34" charset="0"/>
              <a:buChar char="•"/>
              <a:defRPr sz="4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267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3778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7290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0801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4312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7824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1335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4846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023" rtl="0" eaLnBrk="1" fontAlgn="auto" latinLnBrk="0" hangingPunct="1">
              <a:lnSpc>
                <a:spcPct val="90000"/>
              </a:lnSpc>
              <a:spcBef>
                <a:spcPts val="16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0" i="0" u="none" strike="noStrike" kern="1200" cap="none" spc="14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6F14E37D-7D81-47B8-8AF8-AFE3F885B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7" y="10579067"/>
            <a:ext cx="1150881" cy="50016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0CB285D8-64A2-41D2-A4C9-7E040FAB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320" y="3237920"/>
            <a:ext cx="17086637" cy="7841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A melhor forma de sermos autênticos é sermos vulneráveis.</a:t>
            </a:r>
          </a:p>
          <a:p>
            <a:pPr marL="0" indent="0" algn="ctr">
              <a:buNone/>
            </a:pPr>
            <a:r>
              <a:rPr lang="pt-BR" sz="48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Crie laços verdadeiros com a sua equipe, entenda o que está por trás de um olhar triste, de um ato agressivo, de uma risada nervosa, de um e-mail ríspido, e se estas características estiverem em  você, abra o jogo (não a vida).</a:t>
            </a: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875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9">
            <a:extLst>
              <a:ext uri="{FF2B5EF4-FFF2-40B4-BE49-F238E27FC236}">
                <a16:creationId xmlns:a16="http://schemas.microsoft.com/office/drawing/2014/main" id="{B31B4ABF-F5BD-4BC1-ABBD-4BCAECBB4911}"/>
              </a:ext>
            </a:extLst>
          </p:cNvPr>
          <p:cNvSpPr/>
          <p:nvPr/>
        </p:nvSpPr>
        <p:spPr>
          <a:xfrm>
            <a:off x="1238794" y="2250763"/>
            <a:ext cx="17669692" cy="36696"/>
          </a:xfrm>
          <a:prstGeom prst="line">
            <a:avLst/>
          </a:prstGeom>
          <a:ln w="10470">
            <a:solidFill>
              <a:srgbClr val="A18C60"/>
            </a:solidFill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">
            <a:extLst>
              <a:ext uri="{FF2B5EF4-FFF2-40B4-BE49-F238E27FC236}">
                <a16:creationId xmlns:a16="http://schemas.microsoft.com/office/drawing/2014/main" id="{3FAFC287-E167-48BF-BF9E-F4D882739E33}"/>
              </a:ext>
            </a:extLst>
          </p:cNvPr>
          <p:cNvSpPr txBox="1"/>
          <p:nvPr/>
        </p:nvSpPr>
        <p:spPr>
          <a:xfrm>
            <a:off x="1" y="1210881"/>
            <a:ext cx="20094574" cy="944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lnSpc>
                <a:spcPct val="120000"/>
              </a:lnSpc>
              <a:defRPr sz="5100" spc="1020">
                <a:solidFill>
                  <a:srgbClr val="B09F72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100" b="0" i="0" u="none" strike="noStrike" kern="1200" cap="none" spc="1020" normalizeH="0" baseline="0" noProof="0" dirty="0">
                <a:ln>
                  <a:noFill/>
                </a:ln>
                <a:solidFill>
                  <a:srgbClr val="B09F72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 SERÁ QUE ESSA PESSOA VAI DECOLAR?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0FC397F-B005-4229-8564-EAF76F758BBB}"/>
              </a:ext>
            </a:extLst>
          </p:cNvPr>
          <p:cNvSpPr txBox="1">
            <a:spLocks/>
          </p:cNvSpPr>
          <p:nvPr/>
        </p:nvSpPr>
        <p:spPr>
          <a:xfrm>
            <a:off x="1661160" y="5031110"/>
            <a:ext cx="16824959" cy="35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756" indent="-376756" algn="l" defTabSz="1507023" rtl="0" eaLnBrk="1" latinLnBrk="0" hangingPunct="1">
              <a:lnSpc>
                <a:spcPct val="90000"/>
              </a:lnSpc>
              <a:spcBef>
                <a:spcPts val="1648"/>
              </a:spcBef>
              <a:buFont typeface="Arial" panose="020B0604020202020204" pitchFamily="34" charset="0"/>
              <a:buChar char="•"/>
              <a:defRPr sz="4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267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3778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7290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0801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4312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7824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1335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4846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023" rtl="0" eaLnBrk="1" fontAlgn="auto" latinLnBrk="0" hangingPunct="1">
              <a:lnSpc>
                <a:spcPct val="90000"/>
              </a:lnSpc>
              <a:spcBef>
                <a:spcPts val="16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0" i="0" u="none" strike="noStrike" kern="1200" cap="none" spc="14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6F14E37D-7D81-47B8-8AF8-AFE3F885B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7" y="10579067"/>
            <a:ext cx="1150881" cy="50016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0CB285D8-64A2-41D2-A4C9-7E040FAB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320" y="3237920"/>
            <a:ext cx="17086637" cy="78413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4800" b="1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Esteja atento aos próprios sentimentos</a:t>
            </a:r>
            <a:r>
              <a:rPr lang="pt-BR" sz="48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, pois os sentimentos são a porta de entrada para a </a:t>
            </a:r>
            <a:r>
              <a:rPr lang="pt-BR" sz="4800" b="1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intuição.</a:t>
            </a:r>
          </a:p>
          <a:p>
            <a:pPr marL="0" indent="0" algn="ctr">
              <a:buNone/>
            </a:pPr>
            <a:r>
              <a:rPr lang="pt-BR" sz="48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Desperdiçar a intuição é desperdiçar dados valiosos.</a:t>
            </a:r>
          </a:p>
          <a:p>
            <a:pPr marL="0" indent="0" algn="ctr">
              <a:buNone/>
            </a:pPr>
            <a:r>
              <a:rPr lang="pt-BR" sz="48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Use todos os seus sentidos  para tomar decisões corretas quando não existe resposta fácil à vista.</a:t>
            </a:r>
          </a:p>
          <a:p>
            <a:pPr marL="0" indent="0" algn="ctr">
              <a:buNone/>
            </a:pPr>
            <a:endParaRPr lang="pt-BR" sz="48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t-BR" sz="48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Reflita com razão e emoção em </a:t>
            </a:r>
            <a:r>
              <a:rPr lang="pt-BR" sz="4800" b="1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equilíbrio.</a:t>
            </a:r>
          </a:p>
          <a:p>
            <a:pPr marL="0" indent="0" algn="ctr">
              <a:buNone/>
            </a:pPr>
            <a:endParaRPr lang="pt-BR" sz="48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t-BR" sz="48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A capacidade de decolar é apenas a habilidade de aprender rapidamente a se sentir confortável diante desse grau de ambiguidade.</a:t>
            </a:r>
          </a:p>
          <a:p>
            <a:pPr marL="0" indent="0" algn="ctr">
              <a:buNone/>
            </a:pPr>
            <a:endParaRPr lang="pt-BR" sz="48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800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9">
            <a:extLst>
              <a:ext uri="{FF2B5EF4-FFF2-40B4-BE49-F238E27FC236}">
                <a16:creationId xmlns:a16="http://schemas.microsoft.com/office/drawing/2014/main" id="{B31B4ABF-F5BD-4BC1-ABBD-4BCAECBB4911}"/>
              </a:ext>
            </a:extLst>
          </p:cNvPr>
          <p:cNvSpPr/>
          <p:nvPr/>
        </p:nvSpPr>
        <p:spPr>
          <a:xfrm>
            <a:off x="1238794" y="2250763"/>
            <a:ext cx="17669692" cy="36696"/>
          </a:xfrm>
          <a:prstGeom prst="line">
            <a:avLst/>
          </a:prstGeom>
          <a:ln w="10470">
            <a:solidFill>
              <a:srgbClr val="A18C60"/>
            </a:solidFill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">
            <a:extLst>
              <a:ext uri="{FF2B5EF4-FFF2-40B4-BE49-F238E27FC236}">
                <a16:creationId xmlns:a16="http://schemas.microsoft.com/office/drawing/2014/main" id="{3FAFC287-E167-48BF-BF9E-F4D882739E33}"/>
              </a:ext>
            </a:extLst>
          </p:cNvPr>
          <p:cNvSpPr txBox="1"/>
          <p:nvPr/>
        </p:nvSpPr>
        <p:spPr>
          <a:xfrm>
            <a:off x="1" y="1210881"/>
            <a:ext cx="20094574" cy="944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lnSpc>
                <a:spcPct val="120000"/>
              </a:lnSpc>
              <a:defRPr sz="5100" spc="1020">
                <a:solidFill>
                  <a:srgbClr val="B09F72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100" b="0" i="0" u="none" strike="noStrike" kern="1200" cap="none" spc="1020" normalizeH="0" baseline="0" noProof="0" dirty="0">
                <a:ln>
                  <a:noFill/>
                </a:ln>
                <a:solidFill>
                  <a:srgbClr val="B09F72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 SERÁ QUE ESSA PESSOA VAI DECOLAR?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0FC397F-B005-4229-8564-EAF76F758BBB}"/>
              </a:ext>
            </a:extLst>
          </p:cNvPr>
          <p:cNvSpPr txBox="1">
            <a:spLocks/>
          </p:cNvSpPr>
          <p:nvPr/>
        </p:nvSpPr>
        <p:spPr>
          <a:xfrm>
            <a:off x="1661160" y="5031110"/>
            <a:ext cx="16824959" cy="35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756" indent="-376756" algn="l" defTabSz="1507023" rtl="0" eaLnBrk="1" latinLnBrk="0" hangingPunct="1">
              <a:lnSpc>
                <a:spcPct val="90000"/>
              </a:lnSpc>
              <a:spcBef>
                <a:spcPts val="1648"/>
              </a:spcBef>
              <a:buFont typeface="Arial" panose="020B0604020202020204" pitchFamily="34" charset="0"/>
              <a:buChar char="•"/>
              <a:defRPr sz="4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267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3778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7290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0801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4312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7824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1335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4846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023" rtl="0" eaLnBrk="1" fontAlgn="auto" latinLnBrk="0" hangingPunct="1">
              <a:lnSpc>
                <a:spcPct val="90000"/>
              </a:lnSpc>
              <a:spcBef>
                <a:spcPts val="16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0" i="0" u="none" strike="noStrike" kern="1200" cap="none" spc="14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6F14E37D-7D81-47B8-8AF8-AFE3F885B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7" y="10579067"/>
            <a:ext cx="1150881" cy="50016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0CB285D8-64A2-41D2-A4C9-7E040FAB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320" y="3237920"/>
            <a:ext cx="17086637" cy="7841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b="1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Reinventar nossa crenças fundamentais</a:t>
            </a:r>
          </a:p>
          <a:p>
            <a:pPr marL="0" indent="0" algn="ctr">
              <a:buNone/>
            </a:pPr>
            <a:r>
              <a:rPr lang="pt-BR" sz="4800" b="1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Escolher os exemplos certos</a:t>
            </a:r>
          </a:p>
          <a:p>
            <a:pPr marL="0" indent="0" algn="ctr">
              <a:buNone/>
            </a:pPr>
            <a:r>
              <a:rPr lang="pt-BR" sz="4800" b="1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Ser autêntico e escutar os próprios sentimentos</a:t>
            </a:r>
          </a:p>
          <a:p>
            <a:pPr marL="0" indent="0" algn="ctr">
              <a:buNone/>
            </a:pPr>
            <a:r>
              <a:rPr lang="pt-BR" sz="4800" b="1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Escutar quem já passou por isso tudo e aprender </a:t>
            </a: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A melhor decolagem é botar fé em você!</a:t>
            </a:r>
          </a:p>
          <a:p>
            <a:pPr marL="0" indent="0" algn="ctr">
              <a:buNone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As dificuldades que a gente encara  na vida fazem parte de quem a gente é e como lidamos com as nossas alegrias, ineficiências e desafios.</a:t>
            </a:r>
          </a:p>
          <a:p>
            <a:pPr marL="0" indent="0" algn="ctr">
              <a:buNone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Somos o que construímos no dia a dia.</a:t>
            </a:r>
          </a:p>
          <a:p>
            <a:pPr marL="0" indent="0" algn="ctr">
              <a:buNone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Abra os braços para a experiência da decolagem.</a:t>
            </a:r>
          </a:p>
          <a:p>
            <a:pPr marL="0" indent="0" algn="ctr">
              <a:buNone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São momentos que a gente vai levar para a </a:t>
            </a:r>
            <a:r>
              <a:rPr lang="pt-BR" sz="3200" spc="140" dirty="0" err="1">
                <a:solidFill>
                  <a:srgbClr val="535353"/>
                </a:solidFill>
                <a:latin typeface="Arial Narrow" panose="020B0606020202030204" pitchFamily="34" charset="0"/>
              </a:rPr>
              <a:t>viiiiiida</a:t>
            </a: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!!! </a:t>
            </a: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79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9">
            <a:extLst>
              <a:ext uri="{FF2B5EF4-FFF2-40B4-BE49-F238E27FC236}">
                <a16:creationId xmlns:a16="http://schemas.microsoft.com/office/drawing/2014/main" id="{B31B4ABF-F5BD-4BC1-ABBD-4BCAECBB4911}"/>
              </a:ext>
            </a:extLst>
          </p:cNvPr>
          <p:cNvSpPr/>
          <p:nvPr/>
        </p:nvSpPr>
        <p:spPr>
          <a:xfrm>
            <a:off x="1238794" y="2250763"/>
            <a:ext cx="17669692" cy="36696"/>
          </a:xfrm>
          <a:prstGeom prst="line">
            <a:avLst/>
          </a:prstGeom>
          <a:ln w="10470">
            <a:solidFill>
              <a:srgbClr val="A18C60"/>
            </a:solidFill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">
            <a:extLst>
              <a:ext uri="{FF2B5EF4-FFF2-40B4-BE49-F238E27FC236}">
                <a16:creationId xmlns:a16="http://schemas.microsoft.com/office/drawing/2014/main" id="{3FAFC287-E167-48BF-BF9E-F4D882739E33}"/>
              </a:ext>
            </a:extLst>
          </p:cNvPr>
          <p:cNvSpPr txBox="1"/>
          <p:nvPr/>
        </p:nvSpPr>
        <p:spPr>
          <a:xfrm>
            <a:off x="1" y="1210881"/>
            <a:ext cx="20094574" cy="944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lnSpc>
                <a:spcPct val="120000"/>
              </a:lnSpc>
              <a:defRPr sz="5100" spc="1020">
                <a:solidFill>
                  <a:srgbClr val="B09F72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100" b="0" i="0" u="none" strike="noStrike" kern="1200" cap="none" spc="1020" normalizeH="0" baseline="0" noProof="0" dirty="0">
                <a:ln>
                  <a:noFill/>
                </a:ln>
                <a:solidFill>
                  <a:srgbClr val="B09F72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 SERÁ QUE ESSA PESSOA VAI DECOLAR?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0FC397F-B005-4229-8564-EAF76F758BBB}"/>
              </a:ext>
            </a:extLst>
          </p:cNvPr>
          <p:cNvSpPr txBox="1">
            <a:spLocks/>
          </p:cNvSpPr>
          <p:nvPr/>
        </p:nvSpPr>
        <p:spPr>
          <a:xfrm>
            <a:off x="1661160" y="5031110"/>
            <a:ext cx="16824959" cy="35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756" indent="-376756" algn="l" defTabSz="1507023" rtl="0" eaLnBrk="1" latinLnBrk="0" hangingPunct="1">
              <a:lnSpc>
                <a:spcPct val="90000"/>
              </a:lnSpc>
              <a:spcBef>
                <a:spcPts val="1648"/>
              </a:spcBef>
              <a:buFont typeface="Arial" panose="020B0604020202020204" pitchFamily="34" charset="0"/>
              <a:buChar char="•"/>
              <a:defRPr sz="4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267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3778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7290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0801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4312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7824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1335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4846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023" rtl="0" eaLnBrk="1" fontAlgn="auto" latinLnBrk="0" hangingPunct="1">
              <a:lnSpc>
                <a:spcPct val="90000"/>
              </a:lnSpc>
              <a:spcBef>
                <a:spcPts val="16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0" i="0" u="none" strike="noStrike" kern="1200" cap="none" spc="14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6F14E37D-7D81-47B8-8AF8-AFE3F885B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7" y="10579067"/>
            <a:ext cx="1150881" cy="50016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0CB285D8-64A2-41D2-A4C9-7E040FAB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320" y="3237920"/>
            <a:ext cx="17086637" cy="7841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t-BR" sz="5400" b="1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A melhor decolagem é botar fé em você!</a:t>
            </a:r>
          </a:p>
          <a:p>
            <a:pPr marL="0" indent="0" algn="ctr">
              <a:buNone/>
            </a:pPr>
            <a:r>
              <a:rPr lang="pt-BR" sz="5400" b="1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As dificuldades que a gente encara  na vida fazem parte de quem a gente é e como lidamos com as nossas alegrias, ineficiências e desafios.</a:t>
            </a:r>
          </a:p>
          <a:p>
            <a:pPr marL="0" indent="0" algn="ctr">
              <a:buNone/>
            </a:pPr>
            <a:r>
              <a:rPr lang="pt-BR" sz="5400" b="1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Somos o que construímos no dia a dia.</a:t>
            </a:r>
          </a:p>
          <a:p>
            <a:pPr marL="0" indent="0" algn="ctr">
              <a:buNone/>
            </a:pPr>
            <a:r>
              <a:rPr lang="pt-BR" sz="5400" b="1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Abra os braços para a experiência da decolagem.</a:t>
            </a:r>
          </a:p>
          <a:p>
            <a:pPr marL="0" indent="0" algn="ctr">
              <a:buNone/>
            </a:pPr>
            <a:r>
              <a:rPr lang="pt-BR" sz="5400" b="1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São momentos que a gente vai levar para a </a:t>
            </a:r>
            <a:r>
              <a:rPr lang="pt-BR" sz="5400" b="1" spc="140" dirty="0" err="1">
                <a:solidFill>
                  <a:srgbClr val="535353"/>
                </a:solidFill>
                <a:latin typeface="Arial Narrow" panose="020B0606020202030204" pitchFamily="34" charset="0"/>
              </a:rPr>
              <a:t>viiiiiida</a:t>
            </a:r>
            <a:r>
              <a:rPr lang="pt-BR" sz="5400" b="1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!!! </a:t>
            </a: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898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9">
            <a:extLst>
              <a:ext uri="{FF2B5EF4-FFF2-40B4-BE49-F238E27FC236}">
                <a16:creationId xmlns:a16="http://schemas.microsoft.com/office/drawing/2014/main" id="{B31B4ABF-F5BD-4BC1-ABBD-4BCAECBB4911}"/>
              </a:ext>
            </a:extLst>
          </p:cNvPr>
          <p:cNvSpPr/>
          <p:nvPr/>
        </p:nvSpPr>
        <p:spPr>
          <a:xfrm>
            <a:off x="1238794" y="2250763"/>
            <a:ext cx="17669692" cy="36696"/>
          </a:xfrm>
          <a:prstGeom prst="line">
            <a:avLst/>
          </a:prstGeom>
          <a:ln w="10470">
            <a:solidFill>
              <a:srgbClr val="A18C60"/>
            </a:solidFill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">
            <a:extLst>
              <a:ext uri="{FF2B5EF4-FFF2-40B4-BE49-F238E27FC236}">
                <a16:creationId xmlns:a16="http://schemas.microsoft.com/office/drawing/2014/main" id="{3FAFC287-E167-48BF-BF9E-F4D882739E33}"/>
              </a:ext>
            </a:extLst>
          </p:cNvPr>
          <p:cNvSpPr txBox="1"/>
          <p:nvPr/>
        </p:nvSpPr>
        <p:spPr>
          <a:xfrm>
            <a:off x="1" y="1210881"/>
            <a:ext cx="20094574" cy="944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lnSpc>
                <a:spcPct val="120000"/>
              </a:lnSpc>
              <a:defRPr sz="5100" spc="1020">
                <a:solidFill>
                  <a:srgbClr val="B09F72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100" b="0" i="0" u="none" strike="noStrike" kern="1200" cap="none" spc="1020" normalizeH="0" baseline="0" noProof="0" dirty="0">
                <a:ln>
                  <a:noFill/>
                </a:ln>
                <a:solidFill>
                  <a:srgbClr val="B09F72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 SERÁ QUE ESSA PESSOA VAI DECOLAR?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0FC397F-B005-4229-8564-EAF76F758BBB}"/>
              </a:ext>
            </a:extLst>
          </p:cNvPr>
          <p:cNvSpPr txBox="1">
            <a:spLocks/>
          </p:cNvSpPr>
          <p:nvPr/>
        </p:nvSpPr>
        <p:spPr>
          <a:xfrm>
            <a:off x="1661160" y="5031110"/>
            <a:ext cx="16824959" cy="35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756" indent="-376756" algn="l" defTabSz="1507023" rtl="0" eaLnBrk="1" latinLnBrk="0" hangingPunct="1">
              <a:lnSpc>
                <a:spcPct val="90000"/>
              </a:lnSpc>
              <a:spcBef>
                <a:spcPts val="1648"/>
              </a:spcBef>
              <a:buFont typeface="Arial" panose="020B0604020202020204" pitchFamily="34" charset="0"/>
              <a:buChar char="•"/>
              <a:defRPr sz="4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267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3778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7290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0801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4312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7824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1335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4846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023" rtl="0" eaLnBrk="1" fontAlgn="auto" latinLnBrk="0" hangingPunct="1">
              <a:lnSpc>
                <a:spcPct val="90000"/>
              </a:lnSpc>
              <a:spcBef>
                <a:spcPts val="16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0" i="0" u="none" strike="noStrike" kern="1200" cap="none" spc="14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6F14E37D-7D81-47B8-8AF8-AFE3F885B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7" y="10579067"/>
            <a:ext cx="1150881" cy="50016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0CB285D8-64A2-41D2-A4C9-7E040FAB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320" y="3237920"/>
            <a:ext cx="17086637" cy="7841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t-BR" sz="5400" b="1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Obrigada!</a:t>
            </a: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72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0" y="0"/>
            <a:ext cx="20097399" cy="113047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7726" rIns="27726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NOME DA APRESENTAÇÃO"/>
          <p:cNvSpPr txBox="1"/>
          <p:nvPr/>
        </p:nvSpPr>
        <p:spPr>
          <a:xfrm>
            <a:off x="-796529" y="6566159"/>
            <a:ext cx="21687629" cy="4406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7726" rIns="27726">
            <a:spAutoFit/>
          </a:bodyPr>
          <a:lstStyle>
            <a:lvl1pPr defTabSz="457200">
              <a:lnSpc>
                <a:spcPct val="120000"/>
              </a:lnSpc>
              <a:defRPr sz="4600" spc="920">
                <a:solidFill>
                  <a:srgbClr val="A79569"/>
                </a:solidFill>
                <a:latin typeface="DIN Pro Condensed Light"/>
                <a:ea typeface="DIN Pro Condensed Light"/>
                <a:cs typeface="DIN Pro Condensed Light"/>
                <a:sym typeface="DIN Pro Condensed Ligh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98" b="0" i="0" u="none" strike="noStrike" kern="1200" cap="none" spc="920" normalizeH="0" baseline="0" noProof="0" dirty="0">
                <a:ln>
                  <a:noFill/>
                </a:ln>
                <a:solidFill>
                  <a:srgbClr val="A79569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Light"/>
              </a:rPr>
              <a:t>INTRODUÇÃO A LIDERANÇA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598" b="0" i="0" u="none" strike="noStrike" kern="1200" cap="none" spc="920" normalizeH="0" baseline="0" noProof="0" dirty="0">
              <a:ln>
                <a:noFill/>
              </a:ln>
              <a:solidFill>
                <a:srgbClr val="A79569"/>
              </a:solidFill>
              <a:effectLst/>
              <a:uLnTx/>
              <a:uFillTx/>
              <a:latin typeface="Arial Narrow" panose="020B0606020202030204" pitchFamily="34" charset="0"/>
              <a:sym typeface="DIN Pro Condensed Light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399" b="0" i="0" u="none" strike="noStrike" kern="1200" cap="none" spc="920" normalizeH="0" baseline="0" noProof="0" dirty="0">
                <a:ln>
                  <a:noFill/>
                </a:ln>
                <a:solidFill>
                  <a:srgbClr val="A79569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Light"/>
              </a:rPr>
              <a:t>Objetivo trazer reflexões, que inspirem, motivem e contribuam com os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399" b="0" i="0" u="none" strike="noStrike" kern="1200" cap="none" spc="920" normalizeH="0" baseline="0" noProof="0" dirty="0">
                <a:ln>
                  <a:noFill/>
                </a:ln>
                <a:solidFill>
                  <a:srgbClr val="A79569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Light"/>
              </a:rPr>
              <a:t> profissionais que estão dando,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399" b="0" i="0" u="none" strike="noStrike" kern="1200" cap="none" spc="920" normalizeH="0" baseline="0" noProof="0" dirty="0">
                <a:ln>
                  <a:noFill/>
                </a:ln>
                <a:solidFill>
                  <a:srgbClr val="A79569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Light"/>
              </a:rPr>
              <a:t>ou desejam dar, os seus primeiros passos como LÍDERES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399" dirty="0">
              <a:latin typeface="Arial Narrow" panose="020B0606020202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399" b="0" i="0" u="none" strike="noStrike" kern="1200" cap="none" spc="920" normalizeH="0" baseline="0" noProof="0" dirty="0">
                <a:ln>
                  <a:noFill/>
                </a:ln>
                <a:solidFill>
                  <a:srgbClr val="A79569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Light"/>
              </a:rPr>
              <a:t>Simone Dias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9" b="0" i="0" u="none" strike="noStrike" kern="1200" cap="none" spc="920" normalizeH="0" baseline="0" noProof="0" dirty="0">
              <a:ln>
                <a:noFill/>
              </a:ln>
              <a:solidFill>
                <a:srgbClr val="A79569"/>
              </a:solidFill>
              <a:effectLst/>
              <a:uLnTx/>
              <a:uFillTx/>
              <a:latin typeface="Arial Narrow" panose="020B0606020202030204" pitchFamily="34" charset="0"/>
              <a:sym typeface="DIN Pro Condensed Light"/>
            </a:endParaRPr>
          </a:p>
        </p:txBody>
      </p:sp>
      <p:pic>
        <p:nvPicPr>
          <p:cNvPr id="5" name="Imagem" descr="Imagem">
            <a:extLst>
              <a:ext uri="{FF2B5EF4-FFF2-40B4-BE49-F238E27FC236}">
                <a16:creationId xmlns:a16="http://schemas.microsoft.com/office/drawing/2014/main" id="{8E9AB65D-527E-4EBB-8C32-32AB1A508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033" y="1901713"/>
            <a:ext cx="6612506" cy="3315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" descr="Imagem">
            <a:extLst>
              <a:ext uri="{FF2B5EF4-FFF2-40B4-BE49-F238E27FC236}">
                <a16:creationId xmlns:a16="http://schemas.microsoft.com/office/drawing/2014/main" id="{B1D96439-FE11-41B0-9505-BB93925EA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4149" y="2677"/>
            <a:ext cx="6390425" cy="11297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45B6E15C-BCD1-48B3-BAA8-121E60244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039" y="-108880"/>
            <a:ext cx="13895150" cy="1141187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object 20">
            <a:extLst>
              <a:ext uri="{FF2B5EF4-FFF2-40B4-BE49-F238E27FC236}">
                <a16:creationId xmlns:a16="http://schemas.microsoft.com/office/drawing/2014/main" id="{24B875F6-11BF-44BB-8B93-7FEDEA0EE8A5}"/>
              </a:ext>
            </a:extLst>
          </p:cNvPr>
          <p:cNvSpPr txBox="1"/>
          <p:nvPr/>
        </p:nvSpPr>
        <p:spPr>
          <a:xfrm>
            <a:off x="897137" y="4580749"/>
            <a:ext cx="11079713" cy="305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457200" marR="0" lvl="0" indent="-457200" algn="l" defTabSz="45697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 sz="2800" spc="560">
                <a:solidFill>
                  <a:srgbClr val="535353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rPr kumimoji="0" lang="pt-BR" sz="2799" b="0" i="0" u="none" strike="noStrike" kern="1200" cap="none" spc="56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CHA – CONHECIMENTOS, HABILIDADES E ATITUDES</a:t>
            </a:r>
          </a:p>
          <a:p>
            <a:pPr marL="457200" marR="0" lvl="0" indent="-457200" algn="l" defTabSz="45697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 sz="2800" spc="560">
                <a:solidFill>
                  <a:srgbClr val="535353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rPr kumimoji="0" lang="pt-BR" sz="2799" b="0" i="0" u="none" strike="noStrike" kern="1200" cap="none" spc="56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TENHA UM PLANO DE LIDERANÇA </a:t>
            </a:r>
          </a:p>
          <a:p>
            <a:pPr marL="457200" marR="0" lvl="0" indent="-457200" algn="l" defTabSz="45697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 sz="2800" spc="560">
                <a:solidFill>
                  <a:srgbClr val="535353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rPr kumimoji="0" lang="pt-BR" sz="2799" b="0" i="0" u="none" strike="noStrike" kern="1200" cap="none" spc="56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CARACTERÍSTICAS DO LÍDER HABILIDOSO</a:t>
            </a:r>
          </a:p>
          <a:p>
            <a:pPr marL="457200" marR="0" lvl="0" indent="-457200" algn="l" defTabSz="45697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 sz="2800" spc="560">
                <a:solidFill>
                  <a:srgbClr val="535353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rPr kumimoji="0" lang="pt-BR" sz="2799" b="0" i="0" u="none" strike="noStrike" kern="1200" cap="none" spc="56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AS CINCO REGRAS DO CÓDIGO DE LIDERANÇA</a:t>
            </a:r>
          </a:p>
          <a:p>
            <a:pPr marL="0" marR="0" lvl="0" indent="0" algn="l" defTabSz="45697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spc="560">
                <a:solidFill>
                  <a:srgbClr val="535353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endParaRPr kumimoji="0" lang="pt-BR" sz="2799" b="0" i="0" u="none" strike="noStrike" kern="1200" cap="none" spc="56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panose="020B0606020202030204" pitchFamily="34" charset="0"/>
              <a:sym typeface="DIN Pro Condensed Medium"/>
            </a:endParaRPr>
          </a:p>
          <a:p>
            <a:pPr marL="0" marR="0" lvl="0" indent="0" algn="l" defTabSz="45697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spc="560">
                <a:solidFill>
                  <a:srgbClr val="535353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endParaRPr kumimoji="0" sz="2799" b="0" i="0" u="none" strike="noStrike" kern="1200" cap="none" spc="56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panose="020B0606020202030204" pitchFamily="34" charset="0"/>
              <a:sym typeface="DIN Pro Condensed Medium"/>
            </a:endParaRPr>
          </a:p>
        </p:txBody>
      </p:sp>
      <p:pic>
        <p:nvPicPr>
          <p:cNvPr id="12" name="Imagem" descr="Imagem">
            <a:extLst>
              <a:ext uri="{FF2B5EF4-FFF2-40B4-BE49-F238E27FC236}">
                <a16:creationId xmlns:a16="http://schemas.microsoft.com/office/drawing/2014/main" id="{7D5DB1EC-8A4E-41CA-BC2C-0374236F6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3009" y="1820593"/>
            <a:ext cx="3630385" cy="1820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m" descr="Imagem">
            <a:extLst>
              <a:ext uri="{FF2B5EF4-FFF2-40B4-BE49-F238E27FC236}">
                <a16:creationId xmlns:a16="http://schemas.microsoft.com/office/drawing/2014/main" id="{6EF451B9-A97A-4CC1-812F-E963C8D8E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5727" y="5292177"/>
            <a:ext cx="3524949" cy="69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m" descr="Imagem">
            <a:extLst>
              <a:ext uri="{FF2B5EF4-FFF2-40B4-BE49-F238E27FC236}">
                <a16:creationId xmlns:a16="http://schemas.microsoft.com/office/drawing/2014/main" id="{A2B57DCE-56AC-45C7-BA7F-DB17A76BCC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71702" y="7720027"/>
            <a:ext cx="2612999" cy="1510685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ÍNDICE">
            <a:extLst>
              <a:ext uri="{FF2B5EF4-FFF2-40B4-BE49-F238E27FC236}">
                <a16:creationId xmlns:a16="http://schemas.microsoft.com/office/drawing/2014/main" id="{299DC9C1-3F32-476D-AEF6-EFA3DAAA4DCB}"/>
              </a:ext>
            </a:extLst>
          </p:cNvPr>
          <p:cNvSpPr txBox="1"/>
          <p:nvPr/>
        </p:nvSpPr>
        <p:spPr>
          <a:xfrm>
            <a:off x="897137" y="2472330"/>
            <a:ext cx="3100339" cy="1077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697" rIns="45697">
            <a:spAutoFit/>
          </a:bodyPr>
          <a:lstStyle>
            <a:lvl1pPr defTabSz="457200">
              <a:lnSpc>
                <a:spcPct val="120000"/>
              </a:lnSpc>
              <a:defRPr sz="5900" spc="1180">
                <a:solidFill>
                  <a:srgbClr val="AE9D71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897" b="0" i="0" u="none" strike="noStrike" kern="1200" cap="none" spc="1180" normalizeH="0" baseline="0" noProof="0" dirty="0">
                <a:ln>
                  <a:noFill/>
                </a:ln>
                <a:solidFill>
                  <a:srgbClr val="AE9D71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ÍNDICE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"/>
          <p:cNvSpPr/>
          <p:nvPr/>
        </p:nvSpPr>
        <p:spPr>
          <a:xfrm>
            <a:off x="-1" y="-100"/>
            <a:ext cx="20094576" cy="113032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697" rIns="45697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sng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4" name="object 3"/>
          <p:cNvSpPr txBox="1"/>
          <p:nvPr/>
        </p:nvSpPr>
        <p:spPr>
          <a:xfrm>
            <a:off x="6272291" y="2490828"/>
            <a:ext cx="7567520" cy="421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12694" algn="ctr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spc="114">
                <a:solidFill>
                  <a:srgbClr val="A18C60"/>
                </a:solidFill>
                <a:latin typeface="DIN Pro Medium"/>
                <a:ea typeface="DIN Pro Medium"/>
                <a:cs typeface="DIN Pro Medium"/>
                <a:sym typeface="DIN Pro Medium"/>
              </a:defRPr>
            </a:pPr>
            <a:r>
              <a:rPr kumimoji="0" sz="2699" b="0" i="0" u="none" strike="noStrike" kern="1200" cap="none" spc="114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 Medium"/>
              </a:rPr>
              <a:t>Criar</a:t>
            </a:r>
            <a:r>
              <a:rPr kumimoji="0" sz="2699" b="0" i="0" u="none" strike="noStrike" kern="1200" cap="none" spc="27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 Medium"/>
              </a:rPr>
              <a:t> </a:t>
            </a:r>
            <a:r>
              <a:rPr kumimoji="0" sz="2699" b="0" i="0" u="none" strike="noStrike" kern="1200" cap="none" spc="80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 Medium"/>
              </a:rPr>
              <a:t>um</a:t>
            </a:r>
            <a:r>
              <a:rPr kumimoji="0" sz="2699" b="0" i="0" u="none" strike="noStrike" kern="1200" cap="none" spc="27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 Medium"/>
              </a:rPr>
              <a:t> </a:t>
            </a:r>
            <a:r>
              <a:rPr kumimoji="0" sz="2699" b="0" i="0" u="none" strike="noStrike" kern="1200" cap="none" spc="110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 Medium"/>
              </a:rPr>
              <a:t>produto</a:t>
            </a:r>
            <a:r>
              <a:rPr kumimoji="0" sz="2699" b="0" i="0" u="none" strike="noStrike" kern="1200" cap="none" spc="27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 Medium"/>
              </a:rPr>
              <a:t> </a:t>
            </a:r>
            <a:r>
              <a:rPr kumimoji="0" sz="2699" b="0" i="0" u="none" strike="noStrike" kern="1200" cap="none" spc="7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 Medium"/>
              </a:rPr>
              <a:t>de</a:t>
            </a:r>
            <a:r>
              <a:rPr kumimoji="0" sz="2699" b="0" i="0" u="none" strike="noStrike" kern="1200" cap="none" spc="27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 Medium"/>
              </a:rPr>
              <a:t> </a:t>
            </a:r>
            <a:r>
              <a:rPr kumimoji="0" sz="2699" b="0" i="0" u="none" strike="noStrike" kern="1200" cap="none" spc="125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 Medium"/>
              </a:rPr>
              <a:t>desejo</a:t>
            </a:r>
            <a:r>
              <a:rPr kumimoji="0" sz="2699" b="0" i="0" u="none" strike="noStrike" kern="1200" cap="none" spc="12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 Medium"/>
              </a:rPr>
              <a:t>,</a:t>
            </a:r>
            <a:r>
              <a:rPr kumimoji="0" sz="2699" b="0" i="0" u="none" strike="noStrike" kern="1200" cap="none" spc="280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 Medium"/>
              </a:rPr>
              <a:t> </a:t>
            </a:r>
            <a:r>
              <a:rPr kumimoji="0" sz="2699" b="0" i="0" u="none" strike="noStrike" kern="1200" cap="none" spc="8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 Medium"/>
              </a:rPr>
              <a:t>com</a:t>
            </a:r>
            <a:r>
              <a:rPr kumimoji="0" sz="2699" b="0" i="0" u="none" strike="noStrike" kern="1200" cap="none" spc="27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 Medium"/>
              </a:rPr>
              <a:t> </a:t>
            </a:r>
            <a:r>
              <a:rPr kumimoji="0" sz="2699" b="0" i="0" u="none" strike="noStrike" kern="1200" cap="none" spc="140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 Medium"/>
              </a:rPr>
              <a:t>qualidade</a:t>
            </a:r>
            <a:r>
              <a:rPr kumimoji="0" sz="2699" b="0" i="0" u="none" strike="noStrike" kern="1200" cap="none" spc="140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 Medium"/>
              </a:rPr>
              <a:t>.</a:t>
            </a:r>
          </a:p>
        </p:txBody>
      </p:sp>
      <p:sp>
        <p:nvSpPr>
          <p:cNvPr id="35" name="object 5"/>
          <p:cNvSpPr txBox="1"/>
          <p:nvPr/>
        </p:nvSpPr>
        <p:spPr>
          <a:xfrm>
            <a:off x="3168946" y="4797287"/>
            <a:ext cx="5667864" cy="3139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1713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spc="450">
                <a:solidFill>
                  <a:srgbClr val="C5AD74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rPr kumimoji="0" sz="3798" b="0" i="0" u="none" strike="noStrike" kern="1200" cap="none" spc="450" normalizeH="0" baseline="0" noProof="0" dirty="0">
                <a:ln>
                  <a:noFill/>
                </a:ln>
                <a:solidFill>
                  <a:srgbClr val="C5AD74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VIS</a:t>
            </a:r>
            <a:r>
              <a:rPr kumimoji="0" sz="3798" b="0" i="0" u="none" strike="noStrike" kern="1200" cap="none" spc="-5" normalizeH="0" baseline="0" noProof="0" dirty="0">
                <a:ln>
                  <a:noFill/>
                </a:ln>
                <a:solidFill>
                  <a:srgbClr val="C5AD74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Ã</a:t>
            </a:r>
            <a:r>
              <a:rPr kumimoji="0" sz="3798" b="0" i="0" u="none" strike="noStrike" kern="1200" cap="none" spc="-239" normalizeH="0" baseline="0" noProof="0" dirty="0">
                <a:ln>
                  <a:noFill/>
                </a:ln>
                <a:solidFill>
                  <a:srgbClr val="C5AD74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 </a:t>
            </a:r>
            <a:r>
              <a:rPr kumimoji="0" sz="3798" b="0" i="0" u="none" strike="noStrike" kern="1200" cap="none" spc="-5" normalizeH="0" baseline="0" noProof="0" dirty="0">
                <a:ln>
                  <a:noFill/>
                </a:ln>
                <a:solidFill>
                  <a:srgbClr val="C5AD74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O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spc="70">
                <a:solidFill>
                  <a:srgbClr val="A18C60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rPr kumimoji="0" sz="2399" b="0" i="0" u="none" strike="noStrike" kern="1200" cap="none" spc="70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Ser</a:t>
            </a:r>
            <a:r>
              <a:rPr kumimoji="0" sz="2399" b="0" i="0" u="none" strike="noStrike" kern="1200" cap="none" spc="22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70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uma</a:t>
            </a:r>
            <a:r>
              <a:rPr kumimoji="0" sz="2399" b="0" i="0" u="none" strike="noStrike" kern="1200" cap="none" spc="22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80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empresa</a:t>
            </a:r>
            <a:r>
              <a:rPr kumimoji="0" sz="2399" b="0" i="0" u="none" strike="noStrike" kern="1200" cap="none" spc="229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90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sólida</a:t>
            </a:r>
            <a:r>
              <a:rPr kumimoji="0" sz="2399" b="0" i="0" u="none" strike="noStrike" kern="1200" cap="none" spc="22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110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no</a:t>
            </a:r>
          </a:p>
          <a:p>
            <a:pPr marL="0" marR="17898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80">
                <a:solidFill>
                  <a:srgbClr val="A18C60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rPr kumimoji="0" lang="pt-BR" sz="2399" b="0" i="0" u="none" strike="noStrike" kern="1200" cap="none" spc="80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    </a:t>
            </a:r>
            <a:r>
              <a:rPr kumimoji="0" sz="2399" b="0" i="0" u="none" strike="noStrike" kern="1200" cap="none" spc="80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mercado </a:t>
            </a:r>
            <a:r>
              <a:rPr kumimoji="0" sz="2399" b="0" i="0" u="none" strike="noStrike" kern="1200" cap="none" spc="-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e</a:t>
            </a:r>
            <a:r>
              <a:rPr kumimoji="0" sz="2399" b="0" i="0" u="none" strike="noStrike" kern="1200" cap="none" spc="80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95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financeiramente</a:t>
            </a:r>
            <a:r>
              <a:rPr kumimoji="0" sz="2399" b="0" i="0" u="none" strike="noStrike" kern="1200" cap="none" spc="9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104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saudável</a:t>
            </a:r>
            <a:r>
              <a:rPr kumimoji="0" lang="pt-BR" sz="2399" b="0" i="0" u="none" strike="noStrike" kern="1200" cap="none" spc="104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;</a:t>
            </a:r>
            <a:r>
              <a:rPr kumimoji="0" sz="2399" b="0" i="0" u="none" strike="noStrike" kern="1200" cap="none" spc="104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endParaRPr kumimoji="0" lang="pt-BR" sz="2399" b="0" i="0" u="none" strike="noStrike" kern="1200" cap="none" spc="104" normalizeH="0" baseline="0" noProof="0" dirty="0">
              <a:ln>
                <a:noFill/>
              </a:ln>
              <a:solidFill>
                <a:srgbClr val="A18C60"/>
              </a:solidFill>
              <a:effectLst/>
              <a:uLnTx/>
              <a:uFillTx/>
              <a:latin typeface="Arial Narrow" panose="020B0606020202030204" pitchFamily="34" charset="0"/>
              <a:sym typeface="DIN Pro"/>
            </a:endParaRPr>
          </a:p>
          <a:p>
            <a:pPr marL="342900" marR="17898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spc="80">
                <a:solidFill>
                  <a:srgbClr val="A18C60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rPr kumimoji="0" sz="2399" b="0" i="0" u="none" strike="noStrike" kern="1200" cap="none" spc="-58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Ter</a:t>
            </a:r>
            <a:r>
              <a:rPr kumimoji="0" sz="2399" b="0" i="0" u="none" strike="noStrike" kern="1200" cap="none" spc="229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85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todos</a:t>
            </a:r>
            <a:r>
              <a:rPr kumimoji="0" sz="2399" b="0" i="0" u="none" strike="noStrike" kern="1200" cap="none" spc="229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50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os</a:t>
            </a:r>
            <a:r>
              <a:rPr kumimoji="0" sz="2399" b="0" i="0" u="none" strike="noStrike" kern="1200" cap="none" spc="234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80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processos</a:t>
            </a:r>
            <a:r>
              <a:rPr kumimoji="0" sz="2399" b="0" i="0" u="none" strike="noStrike" kern="1200" cap="none" spc="229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110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alinhados</a:t>
            </a:r>
            <a:endParaRPr kumimoji="0" lang="pt-BR" sz="2399" b="0" i="0" u="none" strike="noStrike" kern="1200" cap="none" spc="110" normalizeH="0" baseline="0" noProof="0" dirty="0">
              <a:ln>
                <a:noFill/>
              </a:ln>
              <a:solidFill>
                <a:srgbClr val="A18C60"/>
              </a:solidFill>
              <a:effectLst/>
              <a:uLnTx/>
              <a:uFillTx/>
              <a:latin typeface="Arial Narrow" panose="020B0606020202030204" pitchFamily="34" charset="0"/>
              <a:sym typeface="DIN Pro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55">
                <a:solidFill>
                  <a:srgbClr val="A18C60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rPr kumimoji="0" lang="pt-BR" sz="2399" b="0" i="0" u="none" strike="noStrike" kern="1200" cap="none" spc="5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    com</a:t>
            </a:r>
            <a:r>
              <a:rPr kumimoji="0" lang="pt-BR" sz="2399" b="0" i="0" u="none" strike="noStrike" kern="1200" cap="none" spc="22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lang="pt-BR" sz="2399" b="0" i="0" u="none" strike="noStrike" kern="1200" cap="none" spc="-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o</a:t>
            </a:r>
            <a:r>
              <a:rPr kumimoji="0" lang="pt-BR" sz="2399" b="0" i="0" u="none" strike="noStrike" kern="1200" cap="none" spc="229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lang="pt-BR" sz="2399" b="0" i="0" u="none" strike="noStrike" kern="1200" cap="none" spc="70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DNA</a:t>
            </a:r>
            <a:r>
              <a:rPr kumimoji="0" lang="pt-BR" sz="2399" b="0" i="0" u="none" strike="noStrike" kern="1200" cap="none" spc="229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lang="pt-BR" sz="2399" b="0" i="0" u="none" strike="noStrike" kern="1200" cap="none" spc="7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(Valores)</a:t>
            </a:r>
            <a:r>
              <a:rPr kumimoji="0" lang="pt-BR" sz="2399" b="0" i="0" u="none" strike="noStrike" kern="1200" cap="none" spc="22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lang="pt-BR" sz="2399" b="0" i="0" u="none" strike="noStrike" kern="1200" cap="none" spc="50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da</a:t>
            </a:r>
            <a:r>
              <a:rPr kumimoji="0" lang="pt-BR" sz="2399" b="0" i="0" u="none" strike="noStrike" kern="1200" cap="none" spc="229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lang="pt-BR" sz="2399" b="0" i="0" u="none" strike="noStrike" kern="1200" cap="none" spc="70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marca;</a:t>
            </a:r>
          </a:p>
          <a:p>
            <a:pPr marL="342900" marR="5077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spc="95">
                <a:solidFill>
                  <a:srgbClr val="A18C60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rPr kumimoji="0" sz="2399" b="0" i="0" u="none" strike="noStrike" kern="1200" cap="none" spc="95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Continuar</a:t>
            </a:r>
            <a:r>
              <a:rPr kumimoji="0" sz="2399" b="0" i="0" u="none" strike="noStrike" kern="1200" cap="none" spc="22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85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sendo</a:t>
            </a:r>
            <a:r>
              <a:rPr kumimoji="0" sz="2399" b="0" i="0" u="none" strike="noStrike" kern="1200" cap="none" spc="229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70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uma</a:t>
            </a:r>
            <a:r>
              <a:rPr kumimoji="0" sz="2399" b="0" i="0" u="none" strike="noStrike" kern="1200" cap="none" spc="229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70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marca</a:t>
            </a:r>
            <a:r>
              <a:rPr kumimoji="0" sz="2399" b="0" i="0" u="none" strike="noStrike" kern="1200" cap="none" spc="229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9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Premium </a:t>
            </a:r>
            <a:r>
              <a:rPr kumimoji="0" sz="2399" b="0" i="0" u="none" strike="noStrike" kern="1200" cap="none" spc="-58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95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desejada</a:t>
            </a:r>
            <a:r>
              <a:rPr kumimoji="0" sz="2399" b="0" i="0" u="none" strike="noStrike" kern="1200" cap="none" spc="229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-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e</a:t>
            </a:r>
            <a:r>
              <a:rPr kumimoji="0" sz="2399" b="0" i="0" u="none" strike="noStrike" kern="1200" cap="none" spc="229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5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com</a:t>
            </a:r>
            <a:r>
              <a:rPr kumimoji="0" sz="2399" b="0" i="0" u="none" strike="noStrike" kern="1200" cap="none" spc="229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110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qualidade</a:t>
            </a:r>
            <a:r>
              <a:rPr kumimoji="0" lang="pt-BR" sz="2399" b="0" i="0" u="none" strike="noStrike" kern="1200" cap="none" spc="110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;</a:t>
            </a:r>
            <a:endParaRPr kumimoji="0" sz="2399" b="0" i="0" u="none" strike="noStrike" kern="1200" cap="none" spc="110" normalizeH="0" baseline="0" noProof="0" dirty="0">
              <a:ln>
                <a:noFill/>
              </a:ln>
              <a:solidFill>
                <a:srgbClr val="A18C60"/>
              </a:solidFill>
              <a:effectLst/>
              <a:uLnTx/>
              <a:uFillTx/>
              <a:latin typeface="Arial Narrow" panose="020B0606020202030204" pitchFamily="34" charset="0"/>
              <a:sym typeface="DIN Pro"/>
            </a:endParaRPr>
          </a:p>
        </p:txBody>
      </p:sp>
      <p:sp>
        <p:nvSpPr>
          <p:cNvPr id="36" name="object 6"/>
          <p:cNvSpPr txBox="1"/>
          <p:nvPr/>
        </p:nvSpPr>
        <p:spPr>
          <a:xfrm>
            <a:off x="12045890" y="4797287"/>
            <a:ext cx="5969478" cy="3897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59025" algn="l" defTabSz="457200" rtl="0" eaLnBrk="1" fontAlgn="auto" latinLnBrk="0" hangingPunct="1">
              <a:lnSpc>
                <a:spcPct val="100000"/>
              </a:lnSpc>
              <a:spcBef>
                <a:spcPts val="2399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spc="360">
                <a:solidFill>
                  <a:srgbClr val="C5AD74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rPr kumimoji="0" lang="pt-BR" sz="3798" b="0" i="0" u="none" strike="noStrike" kern="1200" cap="none" spc="360" normalizeH="0" baseline="0" noProof="0" dirty="0">
                <a:ln>
                  <a:noFill/>
                </a:ln>
                <a:solidFill>
                  <a:srgbClr val="C5AD74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VALORES</a:t>
            </a:r>
            <a:r>
              <a:rPr kumimoji="0" lang="pt-BR" sz="3798" b="0" i="0" u="none" strike="noStrike" kern="1200" cap="none" spc="-260" normalizeH="0" baseline="0" noProof="0" dirty="0">
                <a:ln>
                  <a:noFill/>
                </a:ln>
                <a:solidFill>
                  <a:srgbClr val="C5AD74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 </a:t>
            </a:r>
          </a:p>
          <a:p>
            <a:pPr marL="342900" marR="397946" lvl="0" indent="-342900" algn="l" defTabSz="457200" rtl="0" eaLnBrk="1" fontAlgn="auto" latinLnBrk="0" hangingPunct="1">
              <a:lnSpc>
                <a:spcPct val="10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spc="95">
                <a:solidFill>
                  <a:srgbClr val="A18C60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rPr kumimoji="0" sz="2399" b="0" i="0" u="none" strike="noStrike" kern="1200" cap="none" spc="95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Qualidade</a:t>
            </a:r>
            <a:r>
              <a:rPr kumimoji="0" sz="2399" b="0" i="0" u="none" strike="noStrike" kern="1200" cap="none" spc="229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-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e</a:t>
            </a:r>
            <a:r>
              <a:rPr kumimoji="0" sz="2399" b="0" i="0" u="none" strike="noStrike" kern="1200" cap="none" spc="234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80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excelência</a:t>
            </a:r>
            <a:r>
              <a:rPr kumimoji="0" sz="2399" b="0" i="0" u="none" strike="noStrike" kern="1200" cap="none" spc="234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50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do</a:t>
            </a:r>
            <a:r>
              <a:rPr kumimoji="0" sz="2399" b="0" i="0" u="none" strike="noStrike" kern="1200" cap="none" spc="234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80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produto</a:t>
            </a:r>
            <a:r>
              <a:rPr kumimoji="0" lang="pt-BR" sz="2399" b="0" i="0" u="none" strike="noStrike" kern="1200" cap="none" spc="80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;</a:t>
            </a:r>
          </a:p>
          <a:p>
            <a:pPr marL="342900" marR="397946" lvl="0" indent="-342900" algn="l" defTabSz="457200" rtl="0" eaLnBrk="1" fontAlgn="auto" latinLnBrk="0" hangingPunct="1">
              <a:lnSpc>
                <a:spcPct val="10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spc="95">
                <a:solidFill>
                  <a:srgbClr val="A18C60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rPr kumimoji="0" sz="2399" b="0" i="0" u="none" strike="noStrike" kern="1200" cap="none" spc="-58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110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Pioneirismo</a:t>
            </a:r>
            <a:r>
              <a:rPr kumimoji="0" sz="2399" b="0" i="0" u="none" strike="noStrike" kern="1200" cap="none" spc="110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spc="104">
                <a:solidFill>
                  <a:srgbClr val="A18C60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rPr kumimoji="0" sz="2399" b="0" i="0" u="none" strike="noStrike" kern="1200" cap="none" spc="104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Exclusividade</a:t>
            </a:r>
            <a:r>
              <a:rPr kumimoji="0" sz="2399" b="0" i="0" u="none" strike="noStrike" kern="1200" cap="none" spc="104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;</a:t>
            </a:r>
          </a:p>
          <a:p>
            <a:pPr marL="342900" marR="5077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spc="85">
                <a:solidFill>
                  <a:srgbClr val="A18C60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rPr kumimoji="0" sz="2399" b="0" i="0" u="none" strike="noStrike" kern="1200" cap="none" spc="85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Orgulho</a:t>
            </a:r>
            <a:r>
              <a:rPr kumimoji="0" sz="2399" b="0" i="0" u="none" strike="noStrike" kern="1200" cap="none" spc="8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, </a:t>
            </a:r>
            <a:r>
              <a:rPr kumimoji="0" sz="2399" b="0" i="0" u="none" strike="noStrike" kern="1200" cap="none" spc="95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Comprometimento</a:t>
            </a:r>
            <a:r>
              <a:rPr kumimoji="0" sz="2399" b="0" i="0" u="none" strike="noStrike" kern="1200" cap="none" spc="9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-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e</a:t>
            </a:r>
            <a:r>
              <a:rPr kumimoji="0" sz="2399" b="0" i="0" u="none" strike="noStrike" kern="1200" cap="none" spc="8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100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Paixão</a:t>
            </a:r>
            <a:r>
              <a:rPr kumimoji="0" sz="2399" b="0" i="0" u="none" strike="noStrike" kern="1200" cap="none" spc="100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-58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75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pelo</a:t>
            </a:r>
            <a:r>
              <a:rPr kumimoji="0" sz="2399" b="0" i="0" u="none" strike="noStrike" kern="1200" cap="none" spc="229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70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que</a:t>
            </a:r>
            <a:r>
              <a:rPr kumimoji="0" sz="2399" b="0" i="0" u="none" strike="noStrike" kern="1200" cap="none" spc="229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104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fazemos</a:t>
            </a:r>
            <a:r>
              <a:rPr kumimoji="0" lang="pt-BR" sz="2399" b="0" i="0" u="none" strike="noStrike" kern="1200" cap="none" spc="104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;</a:t>
            </a:r>
            <a:endParaRPr kumimoji="0" sz="2399" b="0" i="0" u="none" strike="noStrike" kern="1200" cap="none" spc="104" normalizeH="0" baseline="0" noProof="0" dirty="0">
              <a:ln>
                <a:noFill/>
              </a:ln>
              <a:solidFill>
                <a:srgbClr val="A18C60"/>
              </a:solidFill>
              <a:effectLst/>
              <a:uLnTx/>
              <a:uFillTx/>
              <a:latin typeface="Arial Narrow" panose="020B0606020202030204" pitchFamily="34" charset="0"/>
              <a:sym typeface="DIN Pro"/>
            </a:endParaRPr>
          </a:p>
          <a:p>
            <a:pPr marL="342900" marR="129474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spc="85">
                <a:solidFill>
                  <a:srgbClr val="A18C60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rPr kumimoji="0" sz="2399" b="0" i="0" u="none" strike="noStrike" kern="1200" cap="none" spc="85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Respeito</a:t>
            </a:r>
            <a:r>
              <a:rPr kumimoji="0" sz="2399" b="0" i="0" u="none" strike="noStrike" kern="1200" cap="none" spc="8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-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a</a:t>
            </a:r>
            <a:r>
              <a:rPr kumimoji="0" sz="2399" b="0" i="0" u="none" strike="noStrike" kern="1200" cap="none" spc="8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85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empresa</a:t>
            </a:r>
            <a:r>
              <a:rPr kumimoji="0" sz="2399" b="0" i="0" u="none" strike="noStrike" kern="1200" cap="none" spc="8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, </a:t>
            </a:r>
            <a:r>
              <a:rPr kumimoji="0" sz="2399" b="0" i="0" u="none" strike="noStrike" kern="1200" cap="none" spc="100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colaboradores</a:t>
            </a:r>
            <a:r>
              <a:rPr kumimoji="0" sz="2399" b="0" i="0" u="none" strike="noStrike" kern="1200" cap="none" spc="100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, </a:t>
            </a:r>
            <a:r>
              <a:rPr kumimoji="0" sz="2399" b="0" i="0" u="none" strike="noStrike" kern="1200" cap="none" spc="-58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85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fornecedores</a:t>
            </a:r>
            <a:r>
              <a:rPr kumimoji="0" sz="2399" b="0" i="0" u="none" strike="noStrike" kern="1200" cap="none" spc="229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-5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e</a:t>
            </a:r>
            <a:r>
              <a:rPr kumimoji="0" sz="2399" b="0" i="0" u="none" strike="noStrike" kern="1200" cap="none" spc="234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100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consumidores</a:t>
            </a:r>
            <a:r>
              <a:rPr kumimoji="0" sz="2399" b="0" i="0" u="none" strike="noStrike" kern="1200" cap="none" spc="100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spc="90">
                <a:solidFill>
                  <a:srgbClr val="A18C60"/>
                </a:solidFill>
                <a:latin typeface="DIN Pro"/>
                <a:ea typeface="DIN Pro"/>
                <a:cs typeface="DIN Pro"/>
                <a:sym typeface="DIN Pro"/>
              </a:defRPr>
            </a:pPr>
            <a:r>
              <a:rPr kumimoji="0" sz="2399" b="0" i="0" u="none" strike="noStrike" kern="1200" cap="none" spc="90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Evolução</a:t>
            </a:r>
            <a:r>
              <a:rPr kumimoji="0" sz="2399" b="0" i="0" u="none" strike="noStrike" kern="1200" cap="none" spc="229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70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nos</a:t>
            </a:r>
            <a:r>
              <a:rPr kumimoji="0" sz="2399" b="0" i="0" u="none" strike="noStrike" kern="1200" cap="none" spc="234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95" normalizeH="0" baseline="0" noProof="0" dirty="0" err="1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princípios</a:t>
            </a:r>
            <a:r>
              <a:rPr kumimoji="0" sz="2399" b="0" i="0" u="none" strike="noStrike" kern="1200" cap="none" spc="234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50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de</a:t>
            </a:r>
            <a:r>
              <a:rPr kumimoji="0" sz="2399" b="0" i="0" u="none" strike="noStrike" kern="1200" cap="none" spc="229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 </a:t>
            </a:r>
            <a:r>
              <a:rPr kumimoji="0" sz="2399" b="0" i="0" u="none" strike="noStrike" kern="1200" cap="none" spc="104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ESG</a:t>
            </a:r>
            <a:r>
              <a:rPr kumimoji="0" lang="pt-BR" sz="2399" b="0" i="0" u="none" strike="noStrike" kern="1200" cap="none" spc="104" normalizeH="0" baseline="0" noProof="0" dirty="0">
                <a:ln>
                  <a:noFill/>
                </a:ln>
                <a:solidFill>
                  <a:srgbClr val="A18C60"/>
                </a:solidFill>
                <a:effectLst/>
                <a:uLnTx/>
                <a:uFillTx/>
                <a:latin typeface="Arial Narrow" panose="020B0606020202030204" pitchFamily="34" charset="0"/>
                <a:sym typeface="DIN Pro"/>
              </a:rPr>
              <a:t>;</a:t>
            </a:r>
            <a:endParaRPr kumimoji="0" sz="2399" b="0" i="0" u="none" strike="noStrike" kern="1200" cap="none" spc="104" normalizeH="0" baseline="0" noProof="0" dirty="0">
              <a:ln>
                <a:noFill/>
              </a:ln>
              <a:solidFill>
                <a:srgbClr val="A18C60"/>
              </a:solidFill>
              <a:effectLst/>
              <a:uLnTx/>
              <a:uFillTx/>
              <a:latin typeface="Arial Narrow" panose="020B0606020202030204" pitchFamily="34" charset="0"/>
              <a:sym typeface="DIN Pro"/>
            </a:endParaRPr>
          </a:p>
        </p:txBody>
      </p:sp>
      <p:sp>
        <p:nvSpPr>
          <p:cNvPr id="44" name="Texto"/>
          <p:cNvSpPr txBox="1"/>
          <p:nvPr/>
        </p:nvSpPr>
        <p:spPr>
          <a:xfrm>
            <a:off x="9874332" y="5634333"/>
            <a:ext cx="92352" cy="369029"/>
          </a:xfrm>
          <a:prstGeom prst="rect">
            <a:avLst/>
          </a:prstGeom>
          <a:ln w="12700">
            <a:miter lim="400000"/>
          </a:ln>
        </p:spPr>
        <p:txBody>
          <a:bodyPr wrap="none" lIns="45697" rIns="45697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MISSÃO"/>
          <p:cNvSpPr txBox="1"/>
          <p:nvPr/>
        </p:nvSpPr>
        <p:spPr>
          <a:xfrm>
            <a:off x="9120574" y="1371851"/>
            <a:ext cx="1981333" cy="676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697" rIns="45697">
            <a:spAutoFit/>
          </a:bodyPr>
          <a:lstStyle>
            <a:lvl1pPr indent="59055">
              <a:spcBef>
                <a:spcPts val="2400"/>
              </a:spcBef>
              <a:defRPr sz="3800" spc="360">
                <a:solidFill>
                  <a:srgbClr val="C5AD74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marL="0" marR="0" lvl="0" indent="59055" algn="l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98" b="0" i="0" u="none" strike="noStrike" kern="1200" cap="none" spc="360" normalizeH="0" baseline="0" noProof="0" dirty="0">
                <a:ln>
                  <a:noFill/>
                </a:ln>
                <a:solidFill>
                  <a:srgbClr val="C5AD74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MISSÃO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9">
            <a:extLst>
              <a:ext uri="{FF2B5EF4-FFF2-40B4-BE49-F238E27FC236}">
                <a16:creationId xmlns:a16="http://schemas.microsoft.com/office/drawing/2014/main" id="{B31B4ABF-F5BD-4BC1-ABBD-4BCAECBB4911}"/>
              </a:ext>
            </a:extLst>
          </p:cNvPr>
          <p:cNvSpPr/>
          <p:nvPr/>
        </p:nvSpPr>
        <p:spPr>
          <a:xfrm>
            <a:off x="1238794" y="2250763"/>
            <a:ext cx="17669692" cy="36696"/>
          </a:xfrm>
          <a:prstGeom prst="line">
            <a:avLst/>
          </a:prstGeom>
          <a:ln w="10470">
            <a:solidFill>
              <a:srgbClr val="A18C60"/>
            </a:solidFill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">
            <a:extLst>
              <a:ext uri="{FF2B5EF4-FFF2-40B4-BE49-F238E27FC236}">
                <a16:creationId xmlns:a16="http://schemas.microsoft.com/office/drawing/2014/main" id="{3FAFC287-E167-48BF-BF9E-F4D882739E33}"/>
              </a:ext>
            </a:extLst>
          </p:cNvPr>
          <p:cNvSpPr txBox="1"/>
          <p:nvPr/>
        </p:nvSpPr>
        <p:spPr>
          <a:xfrm>
            <a:off x="1" y="1210881"/>
            <a:ext cx="20094574" cy="944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lnSpc>
                <a:spcPct val="120000"/>
              </a:lnSpc>
              <a:defRPr sz="5100" spc="1020">
                <a:solidFill>
                  <a:srgbClr val="B09F72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100" b="0" i="0" u="none" strike="noStrike" kern="1200" cap="none" spc="1020" normalizeH="0" baseline="0" noProof="0" dirty="0">
                <a:ln>
                  <a:noFill/>
                </a:ln>
                <a:solidFill>
                  <a:srgbClr val="B09F72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 O QUE É LIDERANÇA? 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0FC397F-B005-4229-8564-EAF76F758BBB}"/>
              </a:ext>
            </a:extLst>
          </p:cNvPr>
          <p:cNvSpPr txBox="1">
            <a:spLocks/>
          </p:cNvSpPr>
          <p:nvPr/>
        </p:nvSpPr>
        <p:spPr>
          <a:xfrm>
            <a:off x="1661160" y="5031110"/>
            <a:ext cx="16824959" cy="35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756" indent="-376756" algn="l" defTabSz="1507023" rtl="0" eaLnBrk="1" latinLnBrk="0" hangingPunct="1">
              <a:lnSpc>
                <a:spcPct val="90000"/>
              </a:lnSpc>
              <a:spcBef>
                <a:spcPts val="1648"/>
              </a:spcBef>
              <a:buFont typeface="Arial" panose="020B0604020202020204" pitchFamily="34" charset="0"/>
              <a:buChar char="•"/>
              <a:defRPr sz="4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267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3778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7290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0801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4312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7824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1335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4846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023" rtl="0" eaLnBrk="1" fontAlgn="auto" latinLnBrk="0" hangingPunct="1">
              <a:lnSpc>
                <a:spcPct val="90000"/>
              </a:lnSpc>
              <a:spcBef>
                <a:spcPts val="16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0" i="0" u="none" strike="noStrike" kern="1200" cap="none" spc="14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6F14E37D-7D81-47B8-8AF8-AFE3F885B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7" y="10579067"/>
            <a:ext cx="1150881" cy="50016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0CB285D8-64A2-41D2-A4C9-7E040FAB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320" y="3237920"/>
            <a:ext cx="17086637" cy="7841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É a habilidade de motivar e inspirar pessoas de forma positiva. Na liderança essa motivação vem muito pelas atitudes praticas do líder do que propriamente das palavras que ele diz.</a:t>
            </a: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O líder tem a função de unir os elementos do grupo, para que juntos possam alcançar os objetivos do grupo. A liderança está relacionada com a motivação, porque um líder eficaz sabe como motivar os elementos do seu grupo ou equipe.</a:t>
            </a: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Novas abordagens sobre o tema defendem que a liderança é um comportamento que pode ser exercitado e aperfeiçoado. As habilidades de um líder envolvem carisma, paciência, respeito, disciplina e, principalmente, a capacidade de influenciar os subordinados.</a:t>
            </a: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52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45B6E15C-BCD1-48B3-BAA8-121E60244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560" y="-108879"/>
            <a:ext cx="20227694" cy="1141187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object 20">
            <a:extLst>
              <a:ext uri="{FF2B5EF4-FFF2-40B4-BE49-F238E27FC236}">
                <a16:creationId xmlns:a16="http://schemas.microsoft.com/office/drawing/2014/main" id="{24B875F6-11BF-44BB-8B93-7FEDEA0EE8A5}"/>
              </a:ext>
            </a:extLst>
          </p:cNvPr>
          <p:cNvSpPr txBox="1"/>
          <p:nvPr/>
        </p:nvSpPr>
        <p:spPr>
          <a:xfrm>
            <a:off x="261257" y="1576118"/>
            <a:ext cx="13106400" cy="10806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457200" marR="0" lvl="0" indent="-457200" algn="l" defTabSz="45697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 sz="2800" spc="560">
                <a:solidFill>
                  <a:srgbClr val="535353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rPr lang="pt-BR" sz="2799" b="1" spc="560" dirty="0">
                <a:solidFill>
                  <a:srgbClr val="535353"/>
                </a:solidFill>
                <a:latin typeface="Arial Narrow" panose="020B0606020202030204" pitchFamily="34" charset="0"/>
                <a:sym typeface="DIN Pro Condensed Medium"/>
              </a:rPr>
              <a:t>OFICINA 1</a:t>
            </a:r>
          </a:p>
          <a:p>
            <a:pPr marR="0" lvl="0" algn="l" defTabSz="45697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2800" spc="560">
                <a:solidFill>
                  <a:srgbClr val="535353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rPr kumimoji="0" lang="pt-BR" sz="2799" b="0" i="0" u="none" strike="noStrike" kern="1200" cap="none" spc="56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 </a:t>
            </a:r>
            <a:r>
              <a:rPr kumimoji="0" lang="pt-BR" sz="2799" b="1" i="0" u="none" strike="noStrike" kern="1200" cap="none" spc="56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– O que aprendi sobre pessoas que decolam</a:t>
            </a:r>
          </a:p>
          <a:p>
            <a:pPr marR="0" lvl="0" algn="l" defTabSz="45697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2800" spc="560">
                <a:solidFill>
                  <a:srgbClr val="535353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rPr kumimoji="0" lang="pt-BR" sz="2799" b="0" i="0" u="none" strike="noStrike" kern="1200" cap="none" spc="56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Francini Ferreira</a:t>
            </a:r>
          </a:p>
          <a:p>
            <a:pPr marR="0" lvl="0" algn="l" defTabSz="45697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2800" spc="560">
                <a:solidFill>
                  <a:srgbClr val="535353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rPr lang="pt-BR" sz="2799" spc="560" dirty="0">
                <a:solidFill>
                  <a:srgbClr val="535353"/>
                </a:solidFill>
                <a:latin typeface="Arial Narrow" panose="020B0606020202030204" pitchFamily="34" charset="0"/>
                <a:sym typeface="DIN Pro Condensed Medium"/>
              </a:rPr>
              <a:t>Dia 11/05</a:t>
            </a:r>
            <a:endParaRPr kumimoji="0" lang="pt-BR" sz="2799" b="0" i="0" u="none" strike="noStrike" kern="1200" cap="none" spc="56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panose="020B0606020202030204" pitchFamily="34" charset="0"/>
              <a:sym typeface="DIN Pro Condensed Medium"/>
            </a:endParaRPr>
          </a:p>
          <a:p>
            <a:pPr marR="0" lvl="0" algn="l" defTabSz="45697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2800" spc="560">
                <a:solidFill>
                  <a:srgbClr val="535353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endParaRPr kumimoji="0" lang="pt-BR" sz="2799" b="0" i="0" u="none" strike="noStrike" kern="1200" cap="none" spc="56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panose="020B0606020202030204" pitchFamily="34" charset="0"/>
              <a:sym typeface="DIN Pro Condensed Medium"/>
            </a:endParaRPr>
          </a:p>
          <a:p>
            <a:pPr marL="457200" marR="0" lvl="0" indent="-457200" algn="l" defTabSz="45697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 sz="2800" spc="560">
                <a:solidFill>
                  <a:srgbClr val="535353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rPr kumimoji="0" lang="pt-BR" sz="2799" b="1" i="0" u="none" strike="noStrike" kern="1200" cap="none" spc="56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OFICINA 2</a:t>
            </a:r>
          </a:p>
          <a:p>
            <a:pPr marR="0" lvl="0" algn="l" defTabSz="45697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2800" spc="560">
                <a:solidFill>
                  <a:srgbClr val="535353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rPr lang="pt-BR" sz="2799" b="1" spc="560" dirty="0">
                <a:solidFill>
                  <a:srgbClr val="535353"/>
                </a:solidFill>
                <a:latin typeface="Arial Narrow" panose="020B0606020202030204" pitchFamily="34" charset="0"/>
                <a:sym typeface="DIN Pro Condensed Medium"/>
              </a:rPr>
              <a:t>- Introdução a Liderança </a:t>
            </a:r>
          </a:p>
          <a:p>
            <a:pPr marR="0" lvl="0" algn="l" defTabSz="45697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2800" spc="560">
                <a:solidFill>
                  <a:srgbClr val="535353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rPr lang="pt-BR" sz="2799" spc="560" dirty="0">
                <a:solidFill>
                  <a:srgbClr val="535353"/>
                </a:solidFill>
                <a:latin typeface="Arial Narrow" panose="020B0606020202030204" pitchFamily="34" charset="0"/>
                <a:sym typeface="DIN Pro Condensed Medium"/>
              </a:rPr>
              <a:t>Simone Dias</a:t>
            </a:r>
          </a:p>
          <a:p>
            <a:pPr marR="0" lvl="0" algn="l" defTabSz="45697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2800" spc="560">
                <a:solidFill>
                  <a:srgbClr val="535353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rPr kumimoji="0" lang="pt-BR" sz="2799" b="0" i="0" u="none" strike="noStrike" kern="1200" cap="none" spc="56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Dia </a:t>
            </a:r>
            <a:r>
              <a:rPr kumimoji="0" lang="pt-BR" sz="2799" b="0" i="0" u="none" strike="noStrike" kern="1200" cap="none" spc="560" normalizeH="0" baseline="0" noProof="0" dirty="0" err="1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xx</a:t>
            </a:r>
            <a:r>
              <a:rPr kumimoji="0" lang="pt-BR" sz="2799" b="0" i="0" u="none" strike="noStrike" kern="1200" cap="none" spc="56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/</a:t>
            </a:r>
            <a:r>
              <a:rPr kumimoji="0" lang="pt-BR" sz="2799" b="0" i="0" u="none" strike="noStrike" kern="1200" cap="none" spc="560" normalizeH="0" baseline="0" noProof="0" dirty="0" err="1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xx</a:t>
            </a:r>
            <a:endParaRPr kumimoji="0" lang="pt-BR" sz="2799" b="0" i="0" u="none" strike="noStrike" kern="1200" cap="none" spc="56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panose="020B0606020202030204" pitchFamily="34" charset="0"/>
              <a:sym typeface="DIN Pro Condensed Medium"/>
            </a:endParaRPr>
          </a:p>
          <a:p>
            <a:pPr marR="0" lvl="0" algn="l" defTabSz="45697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2800" spc="560">
                <a:solidFill>
                  <a:srgbClr val="535353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endParaRPr kumimoji="0" lang="pt-BR" sz="2799" b="0" i="0" u="none" strike="noStrike" kern="1200" cap="none" spc="56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panose="020B0606020202030204" pitchFamily="34" charset="0"/>
              <a:sym typeface="DIN Pro Condensed Medium"/>
            </a:endParaRPr>
          </a:p>
          <a:p>
            <a:pPr marL="457200" marR="0" lvl="0" indent="-457200" algn="l" defTabSz="45697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 sz="2800" spc="560">
                <a:solidFill>
                  <a:srgbClr val="535353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rPr lang="pt-BR" sz="2799" b="1" spc="560" dirty="0">
                <a:solidFill>
                  <a:srgbClr val="535353"/>
                </a:solidFill>
                <a:latin typeface="Arial Narrow" panose="020B0606020202030204" pitchFamily="34" charset="0"/>
                <a:sym typeface="DIN Pro Condensed Medium"/>
              </a:rPr>
              <a:t>OFICINA 3</a:t>
            </a:r>
          </a:p>
          <a:p>
            <a:pPr marR="0" lvl="0" algn="l" defTabSz="45697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2800" spc="560">
                <a:solidFill>
                  <a:srgbClr val="535353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rPr lang="pt-BR" sz="2799" b="1" spc="560" dirty="0">
                <a:solidFill>
                  <a:srgbClr val="535353"/>
                </a:solidFill>
                <a:latin typeface="Arial Narrow" panose="020B0606020202030204" pitchFamily="34" charset="0"/>
                <a:sym typeface="DIN Pro Condensed Medium"/>
              </a:rPr>
              <a:t>- Liderança Inspiradora </a:t>
            </a:r>
          </a:p>
          <a:p>
            <a:pPr marR="0" lvl="0" algn="l" defTabSz="45697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2800" spc="560">
                <a:solidFill>
                  <a:srgbClr val="535353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rPr lang="pt-BR" sz="2799" spc="560" dirty="0">
                <a:solidFill>
                  <a:srgbClr val="535353"/>
                </a:solidFill>
                <a:latin typeface="Arial Narrow" panose="020B0606020202030204" pitchFamily="34" charset="0"/>
                <a:sym typeface="DIN Pro Condensed Medium"/>
              </a:rPr>
              <a:t>Bruna Di Loreto e Ângela Souza</a:t>
            </a:r>
          </a:p>
          <a:p>
            <a:pPr marR="0" lvl="0" algn="l" defTabSz="45697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2800" spc="560">
                <a:solidFill>
                  <a:srgbClr val="535353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rPr lang="pt-BR" sz="2799" spc="560" dirty="0">
                <a:solidFill>
                  <a:srgbClr val="535353"/>
                </a:solidFill>
                <a:latin typeface="Arial Narrow" panose="020B0606020202030204" pitchFamily="34" charset="0"/>
                <a:sym typeface="DIN Pro Condensed Medium"/>
              </a:rPr>
              <a:t>Dia </a:t>
            </a:r>
            <a:r>
              <a:rPr lang="pt-BR" sz="2799" spc="560" dirty="0" err="1">
                <a:solidFill>
                  <a:srgbClr val="535353"/>
                </a:solidFill>
                <a:latin typeface="Arial Narrow" panose="020B0606020202030204" pitchFamily="34" charset="0"/>
                <a:sym typeface="DIN Pro Condensed Medium"/>
              </a:rPr>
              <a:t>xx</a:t>
            </a:r>
            <a:r>
              <a:rPr lang="pt-BR" sz="2799" spc="560" dirty="0">
                <a:solidFill>
                  <a:srgbClr val="535353"/>
                </a:solidFill>
                <a:latin typeface="Arial Narrow" panose="020B0606020202030204" pitchFamily="34" charset="0"/>
                <a:sym typeface="DIN Pro Condensed Medium"/>
              </a:rPr>
              <a:t>/</a:t>
            </a:r>
            <a:r>
              <a:rPr lang="pt-BR" sz="2799" spc="560" dirty="0" err="1">
                <a:solidFill>
                  <a:srgbClr val="535353"/>
                </a:solidFill>
                <a:latin typeface="Arial Narrow" panose="020B0606020202030204" pitchFamily="34" charset="0"/>
                <a:sym typeface="DIN Pro Condensed Medium"/>
              </a:rPr>
              <a:t>xx</a:t>
            </a:r>
            <a:endParaRPr lang="pt-BR" sz="2799" spc="560" dirty="0">
              <a:solidFill>
                <a:srgbClr val="535353"/>
              </a:solidFill>
              <a:latin typeface="Arial Narrow" panose="020B0606020202030204" pitchFamily="34" charset="0"/>
              <a:sym typeface="DIN Pro Condensed Medium"/>
            </a:endParaRPr>
          </a:p>
          <a:p>
            <a:pPr marR="0" lvl="0" algn="l" defTabSz="45697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2800" spc="560">
                <a:solidFill>
                  <a:srgbClr val="535353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endParaRPr lang="pt-BR" sz="2799" spc="560" dirty="0">
              <a:solidFill>
                <a:srgbClr val="535353"/>
              </a:solidFill>
              <a:latin typeface="Arial Narrow" panose="020B0606020202030204" pitchFamily="34" charset="0"/>
              <a:sym typeface="DIN Pro Condensed Medium"/>
            </a:endParaRPr>
          </a:p>
          <a:p>
            <a:pPr marL="457200" marR="0" lvl="0" indent="-457200" algn="l" defTabSz="45697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 sz="2800" spc="560">
                <a:solidFill>
                  <a:srgbClr val="535353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rPr kumimoji="0" lang="pt-BR" sz="2799" b="1" i="0" u="none" strike="noStrike" kern="1200" cap="none" spc="56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OFICINA 4</a:t>
            </a:r>
            <a:endParaRPr lang="pt-BR" sz="2799" b="1" spc="560" dirty="0">
              <a:solidFill>
                <a:srgbClr val="535353"/>
              </a:solidFill>
              <a:latin typeface="Arial Narrow" panose="020B0606020202030204" pitchFamily="34" charset="0"/>
              <a:sym typeface="DIN Pro Condensed Medium"/>
            </a:endParaRPr>
          </a:p>
          <a:p>
            <a:pPr marR="0" lvl="0" algn="l" defTabSz="45697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2800" spc="560">
                <a:solidFill>
                  <a:srgbClr val="535353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rPr kumimoji="0" lang="pt-BR" sz="2799" b="1" i="0" u="none" strike="noStrike" kern="1200" cap="none" spc="56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- Liderança </a:t>
            </a:r>
            <a:r>
              <a:rPr lang="pt-BR" sz="2799" b="1" spc="560" dirty="0">
                <a:solidFill>
                  <a:srgbClr val="535353"/>
                </a:solidFill>
                <a:latin typeface="Arial Narrow" panose="020B0606020202030204" pitchFamily="34" charset="0"/>
                <a:sym typeface="DIN Pro Condensed Medium"/>
              </a:rPr>
              <a:t> em Prática-Role play</a:t>
            </a:r>
          </a:p>
          <a:p>
            <a:pPr marR="0" lvl="0" algn="l" defTabSz="45697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2800" spc="560">
                <a:solidFill>
                  <a:srgbClr val="535353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rPr lang="pt-BR" sz="2799" spc="560" dirty="0">
                <a:solidFill>
                  <a:srgbClr val="535353"/>
                </a:solidFill>
                <a:latin typeface="Arial Narrow" panose="020B0606020202030204" pitchFamily="34" charset="0"/>
                <a:sym typeface="DIN Pro Condensed Medium"/>
              </a:rPr>
              <a:t>Francini Ferreira</a:t>
            </a:r>
          </a:p>
          <a:p>
            <a:pPr marR="0" lvl="0" algn="l" defTabSz="45697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2800" spc="560">
                <a:solidFill>
                  <a:srgbClr val="535353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rPr lang="pt-BR" sz="2799" spc="560" dirty="0">
                <a:solidFill>
                  <a:srgbClr val="535353"/>
                </a:solidFill>
                <a:latin typeface="Arial Narrow" panose="020B0606020202030204" pitchFamily="34" charset="0"/>
                <a:sym typeface="DIN Pro Condensed Medium"/>
              </a:rPr>
              <a:t>Dia </a:t>
            </a:r>
            <a:r>
              <a:rPr lang="pt-BR" sz="2799" spc="560" dirty="0" err="1">
                <a:solidFill>
                  <a:srgbClr val="535353"/>
                </a:solidFill>
                <a:latin typeface="Arial Narrow" panose="020B0606020202030204" pitchFamily="34" charset="0"/>
                <a:sym typeface="DIN Pro Condensed Medium"/>
              </a:rPr>
              <a:t>xx</a:t>
            </a:r>
            <a:r>
              <a:rPr lang="pt-BR" sz="2799" spc="560" dirty="0">
                <a:solidFill>
                  <a:srgbClr val="535353"/>
                </a:solidFill>
                <a:latin typeface="Arial Narrow" panose="020B0606020202030204" pitchFamily="34" charset="0"/>
                <a:sym typeface="DIN Pro Condensed Medium"/>
              </a:rPr>
              <a:t>/</a:t>
            </a:r>
            <a:r>
              <a:rPr lang="pt-BR" sz="2799" spc="560" dirty="0" err="1">
                <a:solidFill>
                  <a:srgbClr val="535353"/>
                </a:solidFill>
                <a:latin typeface="Arial Narrow" panose="020B0606020202030204" pitchFamily="34" charset="0"/>
                <a:sym typeface="DIN Pro Condensed Medium"/>
              </a:rPr>
              <a:t>xx</a:t>
            </a:r>
            <a:endParaRPr lang="pt-BR" sz="2799" spc="560" dirty="0">
              <a:solidFill>
                <a:srgbClr val="535353"/>
              </a:solidFill>
              <a:latin typeface="Arial Narrow" panose="020B0606020202030204" pitchFamily="34" charset="0"/>
              <a:sym typeface="DIN Pro Condensed Medium"/>
            </a:endParaRPr>
          </a:p>
          <a:p>
            <a:pPr marL="0" marR="0" lvl="0" indent="0" algn="l" defTabSz="45697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spc="560">
                <a:solidFill>
                  <a:srgbClr val="535353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endParaRPr kumimoji="0" lang="pt-BR" sz="2799" b="0" i="0" u="none" strike="noStrike" kern="1200" cap="none" spc="56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panose="020B0606020202030204" pitchFamily="34" charset="0"/>
              <a:sym typeface="DIN Pro Condensed Medium"/>
            </a:endParaRPr>
          </a:p>
          <a:p>
            <a:pPr marL="0" marR="0" lvl="0" indent="0" algn="l" defTabSz="45697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spc="560">
                <a:solidFill>
                  <a:srgbClr val="535353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endParaRPr kumimoji="0" sz="2799" b="0" i="0" u="none" strike="noStrike" kern="1200" cap="none" spc="56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panose="020B0606020202030204" pitchFamily="34" charset="0"/>
              <a:sym typeface="DIN Pro Condensed Medium"/>
            </a:endParaRPr>
          </a:p>
        </p:txBody>
      </p:sp>
      <p:pic>
        <p:nvPicPr>
          <p:cNvPr id="12" name="Imagem" descr="Imagem">
            <a:extLst>
              <a:ext uri="{FF2B5EF4-FFF2-40B4-BE49-F238E27FC236}">
                <a16:creationId xmlns:a16="http://schemas.microsoft.com/office/drawing/2014/main" id="{7D5DB1EC-8A4E-41CA-BC2C-0374236F6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1409" y="429858"/>
            <a:ext cx="3630385" cy="1820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m" descr="Imagem">
            <a:extLst>
              <a:ext uri="{FF2B5EF4-FFF2-40B4-BE49-F238E27FC236}">
                <a16:creationId xmlns:a16="http://schemas.microsoft.com/office/drawing/2014/main" id="{6EF451B9-A97A-4CC1-812F-E963C8D8E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5727" y="5292177"/>
            <a:ext cx="3524949" cy="6954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ÍNDICE">
            <a:extLst>
              <a:ext uri="{FF2B5EF4-FFF2-40B4-BE49-F238E27FC236}">
                <a16:creationId xmlns:a16="http://schemas.microsoft.com/office/drawing/2014/main" id="{299DC9C1-3F32-476D-AEF6-EFA3DAAA4DCB}"/>
              </a:ext>
            </a:extLst>
          </p:cNvPr>
          <p:cNvSpPr txBox="1"/>
          <p:nvPr/>
        </p:nvSpPr>
        <p:spPr>
          <a:xfrm>
            <a:off x="4757933" y="498387"/>
            <a:ext cx="10781751" cy="1077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697" rIns="45697">
            <a:spAutoFit/>
          </a:bodyPr>
          <a:lstStyle>
            <a:lvl1pPr defTabSz="457200">
              <a:lnSpc>
                <a:spcPct val="120000"/>
              </a:lnSpc>
              <a:defRPr sz="5900" spc="1180">
                <a:solidFill>
                  <a:srgbClr val="AE9D71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897" b="0" i="0" u="none" strike="noStrike" kern="1200" cap="none" spc="1180" normalizeH="0" baseline="0" noProof="0" dirty="0">
                <a:ln>
                  <a:noFill/>
                </a:ln>
                <a:solidFill>
                  <a:srgbClr val="AE9D71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OFICINAS de LIDERANÇA</a:t>
            </a:r>
            <a:endParaRPr kumimoji="0" sz="5897" b="0" i="0" u="none" strike="noStrike" kern="1200" cap="none" spc="1180" normalizeH="0" baseline="0" noProof="0" dirty="0">
              <a:ln>
                <a:noFill/>
              </a:ln>
              <a:solidFill>
                <a:srgbClr val="AE9D71"/>
              </a:solidFill>
              <a:effectLst/>
              <a:uLnTx/>
              <a:uFillTx/>
              <a:latin typeface="Arial Narrow" panose="020B0606020202030204" pitchFamily="34" charset="0"/>
              <a:sym typeface="DIN Pro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3395645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A18FBD-E029-49C8-81E2-B1CC90E52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310" y="3118750"/>
            <a:ext cx="11966033" cy="1354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  <a:sym typeface="DIN Pro"/>
              </a:rPr>
              <a:t>Qual dessas competências é a mais importante para um líder ? </a:t>
            </a: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08058A6D-1F1F-4BEB-894D-0C816C3BED47}"/>
              </a:ext>
            </a:extLst>
          </p:cNvPr>
          <p:cNvSpPr/>
          <p:nvPr/>
        </p:nvSpPr>
        <p:spPr>
          <a:xfrm flipV="1">
            <a:off x="4003310" y="2254130"/>
            <a:ext cx="11966034" cy="27656"/>
          </a:xfrm>
          <a:prstGeom prst="line">
            <a:avLst/>
          </a:prstGeom>
          <a:ln w="10470">
            <a:solidFill>
              <a:srgbClr val="A18C60"/>
            </a:solidFill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ÍTULO">
            <a:extLst>
              <a:ext uri="{FF2B5EF4-FFF2-40B4-BE49-F238E27FC236}">
                <a16:creationId xmlns:a16="http://schemas.microsoft.com/office/drawing/2014/main" id="{8565869D-94F2-4226-A5F8-58E882288A7C}"/>
              </a:ext>
            </a:extLst>
          </p:cNvPr>
          <p:cNvSpPr txBox="1"/>
          <p:nvPr/>
        </p:nvSpPr>
        <p:spPr>
          <a:xfrm>
            <a:off x="1" y="1210881"/>
            <a:ext cx="20094574" cy="96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lnSpc>
                <a:spcPct val="120000"/>
              </a:lnSpc>
              <a:defRPr sz="5100" spc="1020">
                <a:solidFill>
                  <a:srgbClr val="B09F72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100" b="0" i="0" u="none" strike="noStrike" kern="1200" cap="none" spc="1020" normalizeH="0" baseline="0" noProof="0" dirty="0">
                <a:ln>
                  <a:noFill/>
                </a:ln>
                <a:solidFill>
                  <a:srgbClr val="B09F72"/>
                </a:solidFill>
                <a:effectLst/>
                <a:uLnTx/>
                <a:uFillTx/>
                <a:latin typeface="DIN Pro Condensed Medium"/>
                <a:sym typeface="DIN Pro Condensed Medium"/>
              </a:rPr>
              <a:t>CHA – CONHECIMENTOS – HABILIDADES - ATITUDES</a:t>
            </a:r>
            <a:r>
              <a:rPr kumimoji="0" lang="pt-BR" sz="5100" b="0" i="0" u="none" strike="noStrike" kern="1200" cap="none" spc="1020" normalizeH="0" baseline="0" noProof="0" dirty="0">
                <a:ln>
                  <a:noFill/>
                </a:ln>
                <a:solidFill>
                  <a:srgbClr val="B09F72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 </a:t>
            </a:r>
          </a:p>
        </p:txBody>
      </p:sp>
      <p:pic>
        <p:nvPicPr>
          <p:cNvPr id="11" name="Imagem" descr="Imagem">
            <a:extLst>
              <a:ext uri="{FF2B5EF4-FFF2-40B4-BE49-F238E27FC236}">
                <a16:creationId xmlns:a16="http://schemas.microsoft.com/office/drawing/2014/main" id="{05E668AD-0AF0-408E-9B6A-75074810F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7" y="10579067"/>
            <a:ext cx="1150881" cy="500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2" descr="O que são competências: conceito, exemplo e as 5 mais valorizadas">
            <a:extLst>
              <a:ext uri="{FF2B5EF4-FFF2-40B4-BE49-F238E27FC236}">
                <a16:creationId xmlns:a16="http://schemas.microsoft.com/office/drawing/2014/main" id="{0C07423E-278C-446A-B54F-D8B4F4C31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044" y="4855029"/>
            <a:ext cx="9087871" cy="472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017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9">
            <a:extLst>
              <a:ext uri="{FF2B5EF4-FFF2-40B4-BE49-F238E27FC236}">
                <a16:creationId xmlns:a16="http://schemas.microsoft.com/office/drawing/2014/main" id="{B31B4ABF-F5BD-4BC1-ABBD-4BCAECBB4911}"/>
              </a:ext>
            </a:extLst>
          </p:cNvPr>
          <p:cNvSpPr/>
          <p:nvPr/>
        </p:nvSpPr>
        <p:spPr>
          <a:xfrm>
            <a:off x="1238794" y="2250763"/>
            <a:ext cx="17669692" cy="36696"/>
          </a:xfrm>
          <a:prstGeom prst="line">
            <a:avLst/>
          </a:prstGeom>
          <a:ln w="10470">
            <a:solidFill>
              <a:srgbClr val="A18C60"/>
            </a:solidFill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">
            <a:extLst>
              <a:ext uri="{FF2B5EF4-FFF2-40B4-BE49-F238E27FC236}">
                <a16:creationId xmlns:a16="http://schemas.microsoft.com/office/drawing/2014/main" id="{3FAFC287-E167-48BF-BF9E-F4D882739E33}"/>
              </a:ext>
            </a:extLst>
          </p:cNvPr>
          <p:cNvSpPr txBox="1"/>
          <p:nvPr/>
        </p:nvSpPr>
        <p:spPr>
          <a:xfrm>
            <a:off x="1" y="1210881"/>
            <a:ext cx="20094574" cy="944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lnSpc>
                <a:spcPct val="120000"/>
              </a:lnSpc>
              <a:defRPr sz="5100" spc="1020">
                <a:solidFill>
                  <a:srgbClr val="B09F72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100" b="0" i="0" u="none" strike="noStrike" kern="1200" cap="none" spc="1020" normalizeH="0" baseline="0" noProof="0" dirty="0">
                <a:ln>
                  <a:noFill/>
                </a:ln>
                <a:solidFill>
                  <a:srgbClr val="B09F72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 TENHA UM PLANO DE LIDERANÇA 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0FC397F-B005-4229-8564-EAF76F758BBB}"/>
              </a:ext>
            </a:extLst>
          </p:cNvPr>
          <p:cNvSpPr txBox="1">
            <a:spLocks/>
          </p:cNvSpPr>
          <p:nvPr/>
        </p:nvSpPr>
        <p:spPr>
          <a:xfrm>
            <a:off x="1661160" y="5031110"/>
            <a:ext cx="16824959" cy="35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756" indent="-376756" algn="l" defTabSz="1507023" rtl="0" eaLnBrk="1" latinLnBrk="0" hangingPunct="1">
              <a:lnSpc>
                <a:spcPct val="90000"/>
              </a:lnSpc>
              <a:spcBef>
                <a:spcPts val="1648"/>
              </a:spcBef>
              <a:buFont typeface="Arial" panose="020B0604020202020204" pitchFamily="34" charset="0"/>
              <a:buChar char="•"/>
              <a:defRPr sz="4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267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3778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7290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0801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4312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7824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1335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4846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023" rtl="0" eaLnBrk="1" fontAlgn="auto" latinLnBrk="0" hangingPunct="1">
              <a:lnSpc>
                <a:spcPct val="90000"/>
              </a:lnSpc>
              <a:spcBef>
                <a:spcPts val="16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0" i="0" u="none" strike="noStrike" kern="1200" cap="none" spc="14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6F14E37D-7D81-47B8-8AF8-AFE3F885B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7" y="10579067"/>
            <a:ext cx="1150881" cy="50016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0CB285D8-64A2-41D2-A4C9-7E040FAB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320" y="3237920"/>
            <a:ext cx="17086637" cy="78413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Conheça e ouça o seu time;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Seja claro e Transparente;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Conhecer os anseios dos clientes internos e externos;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Estabeleça um plano de ação;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Procure vivenciar o dia a dia com a equipe;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Negocie Recursos;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Construir Alianças;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Fatos e Dados.</a:t>
            </a: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00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9">
            <a:extLst>
              <a:ext uri="{FF2B5EF4-FFF2-40B4-BE49-F238E27FC236}">
                <a16:creationId xmlns:a16="http://schemas.microsoft.com/office/drawing/2014/main" id="{A4340071-8D22-4A15-B8B9-D693A9865E8D}"/>
              </a:ext>
            </a:extLst>
          </p:cNvPr>
          <p:cNvSpPr/>
          <p:nvPr/>
        </p:nvSpPr>
        <p:spPr>
          <a:xfrm>
            <a:off x="1798321" y="2250763"/>
            <a:ext cx="16550638" cy="36696"/>
          </a:xfrm>
          <a:prstGeom prst="line">
            <a:avLst/>
          </a:prstGeom>
          <a:ln w="10470">
            <a:solidFill>
              <a:srgbClr val="A18C60"/>
            </a:solidFill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">
            <a:extLst>
              <a:ext uri="{FF2B5EF4-FFF2-40B4-BE49-F238E27FC236}">
                <a16:creationId xmlns:a16="http://schemas.microsoft.com/office/drawing/2014/main" id="{263516CA-7D96-41CD-BEE9-06A54A78D676}"/>
              </a:ext>
            </a:extLst>
          </p:cNvPr>
          <p:cNvSpPr txBox="1"/>
          <p:nvPr/>
        </p:nvSpPr>
        <p:spPr>
          <a:xfrm>
            <a:off x="1" y="1210881"/>
            <a:ext cx="20094574" cy="944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lnSpc>
                <a:spcPct val="120000"/>
              </a:lnSpc>
              <a:defRPr sz="5100" spc="1020">
                <a:solidFill>
                  <a:srgbClr val="B09F72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100" b="0" i="0" u="none" strike="noStrike" kern="1200" cap="none" spc="1020" normalizeH="0" baseline="0" noProof="0" dirty="0">
                <a:ln>
                  <a:noFill/>
                </a:ln>
                <a:solidFill>
                  <a:srgbClr val="B09F72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CARACTERÍSTICAS DO LÍDER HABILIDOSO</a:t>
            </a:r>
          </a:p>
        </p:txBody>
      </p:sp>
      <p:pic>
        <p:nvPicPr>
          <p:cNvPr id="11" name="Imagem" descr="Imagem">
            <a:extLst>
              <a:ext uri="{FF2B5EF4-FFF2-40B4-BE49-F238E27FC236}">
                <a16:creationId xmlns:a16="http://schemas.microsoft.com/office/drawing/2014/main" id="{4FE38602-2AF2-4BC4-9CDB-2CE71C9C7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7" y="10579067"/>
            <a:ext cx="1150881" cy="50016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48873E74-980B-4E02-8567-0ED19B927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321" y="3170812"/>
            <a:ext cx="16661447" cy="740825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Coerência entre o discurso e prática;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Aliança entre o conhecimento teórico e prático;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Ser um líder inspirador, motivador e visionário (olhar pra frente);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Bom observador e bom ouvinte;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Seja Realista;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Compartilhar objetivos e gerar engajamento;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Flexibilidade;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Calma sob pressão;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Pessoal / Profissional;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Ser positivo, elogiar e comemorar vitórias.</a:t>
            </a: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78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9">
            <a:extLst>
              <a:ext uri="{FF2B5EF4-FFF2-40B4-BE49-F238E27FC236}">
                <a16:creationId xmlns:a16="http://schemas.microsoft.com/office/drawing/2014/main" id="{49E3E001-E97A-464E-AA2B-73D2AF23456D}"/>
              </a:ext>
            </a:extLst>
          </p:cNvPr>
          <p:cNvSpPr/>
          <p:nvPr/>
        </p:nvSpPr>
        <p:spPr>
          <a:xfrm>
            <a:off x="4431355" y="2256116"/>
            <a:ext cx="11342046" cy="25670"/>
          </a:xfrm>
          <a:prstGeom prst="line">
            <a:avLst/>
          </a:prstGeom>
          <a:ln w="10470">
            <a:solidFill>
              <a:srgbClr val="A18C60"/>
            </a:solidFill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ÍTULO">
            <a:extLst>
              <a:ext uri="{FF2B5EF4-FFF2-40B4-BE49-F238E27FC236}">
                <a16:creationId xmlns:a16="http://schemas.microsoft.com/office/drawing/2014/main" id="{53E50335-CEAD-463C-82A7-3A3C84C51EC3}"/>
              </a:ext>
            </a:extLst>
          </p:cNvPr>
          <p:cNvSpPr txBox="1"/>
          <p:nvPr/>
        </p:nvSpPr>
        <p:spPr>
          <a:xfrm>
            <a:off x="1" y="1210881"/>
            <a:ext cx="20094574" cy="944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lnSpc>
                <a:spcPct val="120000"/>
              </a:lnSpc>
              <a:defRPr sz="5100" spc="1020">
                <a:solidFill>
                  <a:srgbClr val="B09F72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100" b="0" i="0" u="none" strike="noStrike" kern="1200" cap="none" spc="1020" normalizeH="0" baseline="0" noProof="0" dirty="0">
                <a:ln>
                  <a:noFill/>
                </a:ln>
                <a:solidFill>
                  <a:srgbClr val="B09F72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AS QUATRO REGRAS DO CÓDIGO DE LIDERANÇA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E32B830C-6A16-4BBC-ABE4-3ECD90A1B82F}"/>
              </a:ext>
            </a:extLst>
          </p:cNvPr>
          <p:cNvSpPr txBox="1">
            <a:spLocks/>
          </p:cNvSpPr>
          <p:nvPr/>
        </p:nvSpPr>
        <p:spPr>
          <a:xfrm>
            <a:off x="1207224" y="2618261"/>
            <a:ext cx="17790307" cy="81195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76756" indent="-376756" algn="l" defTabSz="1507023" rtl="0" eaLnBrk="1" latinLnBrk="0" hangingPunct="1">
              <a:lnSpc>
                <a:spcPct val="90000"/>
              </a:lnSpc>
              <a:spcBef>
                <a:spcPts val="1648"/>
              </a:spcBef>
              <a:buFont typeface="Arial" panose="020B0604020202020204" pitchFamily="34" charset="0"/>
              <a:buChar char="•"/>
              <a:defRPr sz="4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267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3778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7290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0801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4312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7824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1335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4846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023" rtl="0" eaLnBrk="1" fontAlgn="auto" latinLnBrk="0" hangingPunct="1">
              <a:lnSpc>
                <a:spcPct val="90000"/>
              </a:lnSpc>
              <a:spcBef>
                <a:spcPts val="16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4615" b="0" i="0" u="none" strike="noStrike" kern="1200" cap="none" spc="14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marL="376756" marR="0" lvl="0" indent="-376756" algn="l" defTabSz="1507023" rtl="0" eaLnBrk="1" fontAlgn="auto" latinLnBrk="0" hangingPunct="1">
              <a:lnSpc>
                <a:spcPct val="90000"/>
              </a:lnSpc>
              <a:spcBef>
                <a:spcPts val="1648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12800" b="1" i="0" u="none" strike="noStrike" kern="1200" cap="none" spc="14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Regra 1 – Prepare o futuro </a:t>
            </a:r>
          </a:p>
          <a:p>
            <a:pPr marL="0" marR="0" lvl="0" indent="0" algn="l" defTabSz="1507023" rtl="0" eaLnBrk="1" fontAlgn="auto" latinLnBrk="0" hangingPunct="1">
              <a:lnSpc>
                <a:spcPct val="90000"/>
              </a:lnSpc>
              <a:spcBef>
                <a:spcPts val="16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2800" b="0" i="0" u="none" strike="noStrike" kern="1200" cap="none" spc="14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Muitas vezes ficamos tão envolvidos com os projetos, com a empresa e esquecemos de olhar em volta. </a:t>
            </a:r>
          </a:p>
          <a:p>
            <a:pPr marL="0" marR="0" lvl="0" indent="0" algn="l" defTabSz="1507023" rtl="0" eaLnBrk="1" fontAlgn="auto" latinLnBrk="0" hangingPunct="1">
              <a:lnSpc>
                <a:spcPct val="90000"/>
              </a:lnSpc>
              <a:spcBef>
                <a:spcPts val="16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2800" b="0" i="0" u="none" strike="noStrike" kern="1200" cap="none" spc="14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Procure ser curioso, sair da zona de conforto, pensar em ir para um novo desafio</a:t>
            </a:r>
          </a:p>
          <a:p>
            <a:pPr marL="0" marR="0" lvl="0" indent="0" algn="l" defTabSz="1507023" rtl="0" eaLnBrk="1" fontAlgn="auto" latinLnBrk="0" hangingPunct="1">
              <a:lnSpc>
                <a:spcPct val="90000"/>
              </a:lnSpc>
              <a:spcBef>
                <a:spcPts val="16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2800" b="0" i="0" u="none" strike="noStrike" kern="1200" cap="none" spc="14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Desenvolver uma outra atividade</a:t>
            </a:r>
          </a:p>
          <a:p>
            <a:pPr marL="0" marR="0" lvl="0" indent="0" algn="l" defTabSz="1507023" rtl="0" eaLnBrk="1" fontAlgn="auto" latinLnBrk="0" hangingPunct="1">
              <a:lnSpc>
                <a:spcPct val="90000"/>
              </a:lnSpc>
              <a:spcBef>
                <a:spcPts val="16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2800" b="0" i="0" u="none" strike="noStrike" kern="1200" cap="none" spc="14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Ter um plano B</a:t>
            </a:r>
          </a:p>
          <a:p>
            <a:pPr marL="0" marR="0" lvl="0" indent="0" algn="l" defTabSz="1507023" rtl="0" eaLnBrk="1" fontAlgn="auto" latinLnBrk="0" hangingPunct="1">
              <a:lnSpc>
                <a:spcPct val="90000"/>
              </a:lnSpc>
              <a:spcBef>
                <a:spcPts val="16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2800" b="0" i="0" u="none" strike="noStrike" kern="1200" cap="none" spc="14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Lembrar que somos líder da nossa própria jornada e não só da jornada dos outros </a:t>
            </a:r>
          </a:p>
          <a:p>
            <a:pPr marL="376756" marR="0" lvl="0" indent="-376756" algn="l" defTabSz="1507023" rtl="0" eaLnBrk="1" fontAlgn="auto" latinLnBrk="0" hangingPunct="1">
              <a:lnSpc>
                <a:spcPct val="90000"/>
              </a:lnSpc>
              <a:spcBef>
                <a:spcPts val="1648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12800" b="1" i="0" u="none" strike="noStrike" kern="1200" cap="none" spc="14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Regra 2 – Faça acontecer </a:t>
            </a:r>
          </a:p>
          <a:p>
            <a:pPr marL="0" marR="0" lvl="0" indent="0" algn="l" defTabSz="1507023" rtl="0" eaLnBrk="1" fontAlgn="auto" latinLnBrk="0" hangingPunct="1">
              <a:lnSpc>
                <a:spcPct val="90000"/>
              </a:lnSpc>
              <a:spcBef>
                <a:spcPts val="16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2800" b="0" i="0" u="none" strike="noStrike" kern="1200" cap="none" spc="14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Planejamos mas não colocamos em prática. </a:t>
            </a:r>
          </a:p>
          <a:p>
            <a:pPr marL="0" marR="0" lvl="0" indent="0" algn="l" defTabSz="1507023" rtl="0" eaLnBrk="1" fontAlgn="auto" latinLnBrk="0" hangingPunct="1">
              <a:lnSpc>
                <a:spcPct val="90000"/>
              </a:lnSpc>
              <a:spcBef>
                <a:spcPts val="16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2800" b="0" i="0" u="none" strike="noStrike" kern="1200" cap="none" spc="14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Trabalhar com menos coisas e sermos mais assertivos nas ações;  Ter foco. </a:t>
            </a:r>
          </a:p>
          <a:p>
            <a:pPr marL="376756" marR="0" lvl="0" indent="-376756" algn="l" defTabSz="1507023" rtl="0" eaLnBrk="1" fontAlgn="auto" latinLnBrk="0" hangingPunct="1">
              <a:lnSpc>
                <a:spcPct val="90000"/>
              </a:lnSpc>
              <a:spcBef>
                <a:spcPts val="1648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12800" b="1" i="0" u="none" strike="noStrike" kern="1200" cap="none" spc="14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Regra 3 – Gerencie Talentos </a:t>
            </a:r>
          </a:p>
          <a:p>
            <a:pPr marL="0" marR="0" lvl="0" indent="0" algn="l" defTabSz="1507023" rtl="0" eaLnBrk="1" fontAlgn="auto" latinLnBrk="0" hangingPunct="1">
              <a:lnSpc>
                <a:spcPct val="90000"/>
              </a:lnSpc>
              <a:spcBef>
                <a:spcPts val="16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2800" b="0" i="0" u="none" strike="noStrike" kern="1200" cap="none" spc="14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Ter ouvidos atentos para perceber quem são os talentos da equipe e entender as pessoas que tem mais “presença de palco”.</a:t>
            </a:r>
          </a:p>
          <a:p>
            <a:pPr marL="376756" marR="0" lvl="0" indent="-376756" algn="l" defTabSz="1507023" rtl="0" eaLnBrk="1" fontAlgn="auto" latinLnBrk="0" hangingPunct="1">
              <a:lnSpc>
                <a:spcPct val="90000"/>
              </a:lnSpc>
              <a:spcBef>
                <a:spcPts val="1648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pt-BR" sz="12800" b="0" i="0" u="none" strike="noStrike" kern="1200" cap="none" spc="14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1507023" rtl="0" eaLnBrk="1" fontAlgn="auto" latinLnBrk="0" hangingPunct="1">
              <a:lnSpc>
                <a:spcPct val="90000"/>
              </a:lnSpc>
              <a:spcBef>
                <a:spcPts val="16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4615" b="0" i="0" u="none" strike="noStrike" kern="1200" cap="none" spc="14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19249364-A996-40EA-8809-08C3EC578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7" y="10579067"/>
            <a:ext cx="1150881" cy="5001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3290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9">
            <a:extLst>
              <a:ext uri="{FF2B5EF4-FFF2-40B4-BE49-F238E27FC236}">
                <a16:creationId xmlns:a16="http://schemas.microsoft.com/office/drawing/2014/main" id="{9A4B7973-F9AC-42C2-8398-0588DB1A98CA}"/>
              </a:ext>
            </a:extLst>
          </p:cNvPr>
          <p:cNvSpPr/>
          <p:nvPr/>
        </p:nvSpPr>
        <p:spPr>
          <a:xfrm>
            <a:off x="2474749" y="3012698"/>
            <a:ext cx="15145076" cy="31002"/>
          </a:xfrm>
          <a:prstGeom prst="line">
            <a:avLst/>
          </a:prstGeom>
          <a:ln w="10470">
            <a:solidFill>
              <a:srgbClr val="A18C60"/>
            </a:solidFill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ÍTULO">
            <a:extLst>
              <a:ext uri="{FF2B5EF4-FFF2-40B4-BE49-F238E27FC236}">
                <a16:creationId xmlns:a16="http://schemas.microsoft.com/office/drawing/2014/main" id="{32EB4BC2-D237-431A-BA2A-DB669B8D5263}"/>
              </a:ext>
            </a:extLst>
          </p:cNvPr>
          <p:cNvSpPr txBox="1"/>
          <p:nvPr/>
        </p:nvSpPr>
        <p:spPr>
          <a:xfrm>
            <a:off x="2474750" y="970626"/>
            <a:ext cx="15145074" cy="1886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lnSpc>
                <a:spcPct val="120000"/>
              </a:lnSpc>
              <a:defRPr sz="5100" spc="1020">
                <a:solidFill>
                  <a:srgbClr val="B09F72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100" b="0" i="0" u="none" strike="noStrike" kern="1200" cap="none" spc="1020" normalizeH="0" baseline="0" noProof="0" dirty="0">
                <a:ln>
                  <a:noFill/>
                </a:ln>
                <a:solidFill>
                  <a:srgbClr val="B09F72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AS QUATRO REGRAS DO CÓDIGO DE LIDERANÇA</a:t>
            </a:r>
          </a:p>
        </p:txBody>
      </p:sp>
      <p:pic>
        <p:nvPicPr>
          <p:cNvPr id="9" name="Imagem" descr="Imagem">
            <a:extLst>
              <a:ext uri="{FF2B5EF4-FFF2-40B4-BE49-F238E27FC236}">
                <a16:creationId xmlns:a16="http://schemas.microsoft.com/office/drawing/2014/main" id="{17816428-341B-4BAB-A5DD-863369CB1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7" y="10579067"/>
            <a:ext cx="1150881" cy="50016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193006F-1474-414A-BF60-1B8D33DB5764}"/>
              </a:ext>
            </a:extLst>
          </p:cNvPr>
          <p:cNvSpPr txBox="1"/>
          <p:nvPr/>
        </p:nvSpPr>
        <p:spPr>
          <a:xfrm>
            <a:off x="1346778" y="3554078"/>
            <a:ext cx="166364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3200" b="1" i="0" u="none" strike="noStrike" kern="1200" cap="none" spc="14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Regra 4 – Prepare-se e se cuide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14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 cuidar mais como líder;</a:t>
            </a:r>
            <a:endParaRPr kumimoji="0" lang="pt-BR" sz="3200" b="1" i="0" u="none" strike="noStrike" kern="1200" cap="none" spc="14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14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Equilibrar vida pessoal e profissional é relevante;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14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Dedicar tempo a nós mesmos;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14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Saúde Física e emocional;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14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Síndrome do super herói – não posso sair de férias senão a empresa para.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411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9">
            <a:extLst>
              <a:ext uri="{FF2B5EF4-FFF2-40B4-BE49-F238E27FC236}">
                <a16:creationId xmlns:a16="http://schemas.microsoft.com/office/drawing/2014/main" id="{9A792B63-2A13-48B0-9989-0125D37F1113}"/>
              </a:ext>
            </a:extLst>
          </p:cNvPr>
          <p:cNvSpPr/>
          <p:nvPr/>
        </p:nvSpPr>
        <p:spPr>
          <a:xfrm>
            <a:off x="2499360" y="1634401"/>
            <a:ext cx="15087600" cy="38402"/>
          </a:xfrm>
          <a:prstGeom prst="line">
            <a:avLst/>
          </a:prstGeom>
          <a:ln w="10470">
            <a:solidFill>
              <a:srgbClr val="A18C60"/>
            </a:solidFill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ÍTULO">
            <a:extLst>
              <a:ext uri="{FF2B5EF4-FFF2-40B4-BE49-F238E27FC236}">
                <a16:creationId xmlns:a16="http://schemas.microsoft.com/office/drawing/2014/main" id="{B838EBAA-401B-4F3B-B2E0-6167BC9C7E76}"/>
              </a:ext>
            </a:extLst>
          </p:cNvPr>
          <p:cNvSpPr txBox="1"/>
          <p:nvPr/>
        </p:nvSpPr>
        <p:spPr>
          <a:xfrm>
            <a:off x="-4127" y="689847"/>
            <a:ext cx="20094574" cy="944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lnSpc>
                <a:spcPct val="120000"/>
              </a:lnSpc>
              <a:defRPr sz="5100" spc="1020">
                <a:solidFill>
                  <a:srgbClr val="B09F72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100" b="0" i="0" u="none" strike="noStrike" kern="1200" cap="none" spc="1020" normalizeH="0" baseline="0" noProof="0" dirty="0">
                <a:ln>
                  <a:noFill/>
                </a:ln>
                <a:solidFill>
                  <a:srgbClr val="B09F72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LIÇÕES DE LIDERANÇA </a:t>
            </a:r>
          </a:p>
        </p:txBody>
      </p:sp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4D2783E3-983A-4001-B085-2AEB9A077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97" y="10579067"/>
            <a:ext cx="1150881" cy="500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Mídia Online 1" title="Procurando Nemo - Lições de Liderança">
            <a:hlinkClick r:id="" action="ppaction://media"/>
            <a:extLst>
              <a:ext uri="{FF2B5EF4-FFF2-40B4-BE49-F238E27FC236}">
                <a16:creationId xmlns:a16="http://schemas.microsoft.com/office/drawing/2014/main" id="{D59775C8-F63C-FF94-9C1B-B548E7DA82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41130" y="1937657"/>
            <a:ext cx="17204060" cy="889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9">
            <a:extLst>
              <a:ext uri="{FF2B5EF4-FFF2-40B4-BE49-F238E27FC236}">
                <a16:creationId xmlns:a16="http://schemas.microsoft.com/office/drawing/2014/main" id="{9A792B63-2A13-48B0-9989-0125D37F1113}"/>
              </a:ext>
            </a:extLst>
          </p:cNvPr>
          <p:cNvSpPr/>
          <p:nvPr/>
        </p:nvSpPr>
        <p:spPr>
          <a:xfrm>
            <a:off x="2499360" y="2250763"/>
            <a:ext cx="15087600" cy="38402"/>
          </a:xfrm>
          <a:prstGeom prst="line">
            <a:avLst/>
          </a:prstGeom>
          <a:ln w="10470">
            <a:solidFill>
              <a:srgbClr val="A18C60"/>
            </a:solidFill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ÍTULO">
            <a:extLst>
              <a:ext uri="{FF2B5EF4-FFF2-40B4-BE49-F238E27FC236}">
                <a16:creationId xmlns:a16="http://schemas.microsoft.com/office/drawing/2014/main" id="{B838EBAA-401B-4F3B-B2E0-6167BC9C7E76}"/>
              </a:ext>
            </a:extLst>
          </p:cNvPr>
          <p:cNvSpPr txBox="1"/>
          <p:nvPr/>
        </p:nvSpPr>
        <p:spPr>
          <a:xfrm>
            <a:off x="1" y="1210881"/>
            <a:ext cx="20094574" cy="944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lnSpc>
                <a:spcPct val="120000"/>
              </a:lnSpc>
              <a:defRPr sz="5100" spc="1020">
                <a:solidFill>
                  <a:srgbClr val="B09F72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100" b="0" i="0" u="none" strike="noStrike" kern="1200" cap="none" spc="1020" normalizeH="0" baseline="0" noProof="0" dirty="0">
                <a:ln>
                  <a:noFill/>
                </a:ln>
                <a:solidFill>
                  <a:srgbClr val="B09F72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DINÂMICA</a:t>
            </a:r>
          </a:p>
        </p:txBody>
      </p:sp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4D2783E3-983A-4001-B085-2AEB9A077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7" y="10579067"/>
            <a:ext cx="1150881" cy="50016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1739FCD-567F-41BE-8EA4-DD705747FC04}"/>
              </a:ext>
            </a:extLst>
          </p:cNvPr>
          <p:cNvSpPr txBox="1"/>
          <p:nvPr/>
        </p:nvSpPr>
        <p:spPr>
          <a:xfrm>
            <a:off x="1346778" y="2972404"/>
            <a:ext cx="179209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3200" b="0" i="0" u="none" strike="noStrike" kern="1200" cap="none" spc="14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Líderes que você admira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14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14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Essa dinâmica de liderança é bem simples. Consiste em discutir líderes admirados por cada colaborador, sejam eles conhecidos ou não.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14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14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 atividade ajuda a definir as características de liderança desejáveis e melhora o vínculo da equipe.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14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379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9">
            <a:extLst>
              <a:ext uri="{FF2B5EF4-FFF2-40B4-BE49-F238E27FC236}">
                <a16:creationId xmlns:a16="http://schemas.microsoft.com/office/drawing/2014/main" id="{9A792B63-2A13-48B0-9989-0125D37F1113}"/>
              </a:ext>
            </a:extLst>
          </p:cNvPr>
          <p:cNvSpPr/>
          <p:nvPr/>
        </p:nvSpPr>
        <p:spPr>
          <a:xfrm>
            <a:off x="2499360" y="2250763"/>
            <a:ext cx="15087600" cy="38402"/>
          </a:xfrm>
          <a:prstGeom prst="line">
            <a:avLst/>
          </a:prstGeom>
          <a:ln w="10470">
            <a:solidFill>
              <a:srgbClr val="A18C60"/>
            </a:solidFill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ÍTULO">
            <a:extLst>
              <a:ext uri="{FF2B5EF4-FFF2-40B4-BE49-F238E27FC236}">
                <a16:creationId xmlns:a16="http://schemas.microsoft.com/office/drawing/2014/main" id="{B838EBAA-401B-4F3B-B2E0-6167BC9C7E76}"/>
              </a:ext>
            </a:extLst>
          </p:cNvPr>
          <p:cNvSpPr txBox="1"/>
          <p:nvPr/>
        </p:nvSpPr>
        <p:spPr>
          <a:xfrm>
            <a:off x="1" y="1210881"/>
            <a:ext cx="20094574" cy="944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lnSpc>
                <a:spcPct val="120000"/>
              </a:lnSpc>
              <a:defRPr sz="5100" spc="1020">
                <a:solidFill>
                  <a:srgbClr val="B09F72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100" b="0" i="0" u="none" strike="noStrike" kern="1200" cap="none" spc="1020" normalizeH="0" baseline="0" noProof="0" dirty="0">
                <a:ln>
                  <a:noFill/>
                </a:ln>
                <a:solidFill>
                  <a:srgbClr val="B09F72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PARA REFLETIR </a:t>
            </a:r>
          </a:p>
        </p:txBody>
      </p:sp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4D2783E3-983A-4001-B085-2AEB9A077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7" y="10579067"/>
            <a:ext cx="1150881" cy="50016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1739FCD-567F-41BE-8EA4-DD705747FC04}"/>
              </a:ext>
            </a:extLst>
          </p:cNvPr>
          <p:cNvSpPr txBox="1"/>
          <p:nvPr/>
        </p:nvSpPr>
        <p:spPr>
          <a:xfrm>
            <a:off x="1082692" y="3538461"/>
            <a:ext cx="179209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3200" b="0" i="0" u="none" strike="noStrike" kern="1200" cap="none" spc="14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“Nosso papel é formar novos líderes.”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pt-BR" sz="3200" b="0" i="0" u="none" strike="noStrike" kern="1200" cap="none" spc="14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3200" b="0" i="0" u="none" strike="noStrike" kern="1200" cap="none" spc="14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“A grande missão do líder é preparar o seu substituto.”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14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3200" b="0" i="0" u="none" strike="noStrike" kern="1200" cap="none" spc="14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“A vida do líder é vida de um ciclista, quando você para de pedalar a bicicleta para e tomba. “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14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696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0" y="0"/>
            <a:ext cx="20097399" cy="113047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7726" rIns="27726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NOME DA APRESENTAÇÃO"/>
          <p:cNvSpPr txBox="1"/>
          <p:nvPr/>
        </p:nvSpPr>
        <p:spPr>
          <a:xfrm>
            <a:off x="-796529" y="6566159"/>
            <a:ext cx="21687629" cy="3040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7726" rIns="27726">
            <a:spAutoFit/>
          </a:bodyPr>
          <a:lstStyle>
            <a:lvl1pPr defTabSz="457200">
              <a:lnSpc>
                <a:spcPct val="120000"/>
              </a:lnSpc>
              <a:defRPr sz="4600" spc="920">
                <a:solidFill>
                  <a:srgbClr val="A79569"/>
                </a:solidFill>
                <a:latin typeface="DIN Pro Condensed Light"/>
                <a:ea typeface="DIN Pro Condensed Light"/>
                <a:cs typeface="DIN Pro Condensed Light"/>
                <a:sym typeface="DIN Pro Condensed Ligh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98" b="0" i="0" u="none" strike="noStrike" kern="1200" cap="none" spc="920" normalizeH="0" baseline="0" noProof="0" dirty="0">
                <a:ln>
                  <a:noFill/>
                </a:ln>
                <a:solidFill>
                  <a:srgbClr val="A79569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Light"/>
              </a:rPr>
              <a:t>OFICINA3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98" b="0" i="0" u="none" strike="noStrike" kern="1200" cap="none" spc="920" normalizeH="0" baseline="0" noProof="0" dirty="0">
                <a:ln>
                  <a:noFill/>
                </a:ln>
                <a:solidFill>
                  <a:srgbClr val="A79569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Light"/>
              </a:rPr>
              <a:t>Liderança Inspiradora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598" b="0" i="0" u="none" strike="noStrike" kern="1200" cap="none" spc="920" normalizeH="0" baseline="0" noProof="0" dirty="0">
              <a:ln>
                <a:noFill/>
              </a:ln>
              <a:solidFill>
                <a:srgbClr val="A79569"/>
              </a:solidFill>
              <a:effectLst/>
              <a:uLnTx/>
              <a:uFillTx/>
              <a:latin typeface="Arial Narrow" panose="020B0606020202030204" pitchFamily="34" charset="0"/>
              <a:sym typeface="DIN Pro Condensed Light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399" b="0" i="0" u="none" strike="noStrike" kern="1200" cap="none" spc="920" normalizeH="0" baseline="0" noProof="0" dirty="0">
                <a:ln>
                  <a:noFill/>
                </a:ln>
                <a:solidFill>
                  <a:srgbClr val="A79569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Light"/>
              </a:rPr>
              <a:t>Bruna Di Loreto e Ângela Souza</a:t>
            </a:r>
            <a:endParaRPr kumimoji="0" sz="2399" b="0" i="0" u="none" strike="noStrike" kern="1200" cap="none" spc="920" normalizeH="0" baseline="0" noProof="0" dirty="0">
              <a:ln>
                <a:noFill/>
              </a:ln>
              <a:solidFill>
                <a:srgbClr val="A79569"/>
              </a:solidFill>
              <a:effectLst/>
              <a:uLnTx/>
              <a:uFillTx/>
              <a:latin typeface="Arial Narrow" panose="020B0606020202030204" pitchFamily="34" charset="0"/>
              <a:sym typeface="DIN Pro Condensed Light"/>
            </a:endParaRPr>
          </a:p>
        </p:txBody>
      </p:sp>
      <p:pic>
        <p:nvPicPr>
          <p:cNvPr id="5" name="Imagem" descr="Imagem">
            <a:extLst>
              <a:ext uri="{FF2B5EF4-FFF2-40B4-BE49-F238E27FC236}">
                <a16:creationId xmlns:a16="http://schemas.microsoft.com/office/drawing/2014/main" id="{8E9AB65D-527E-4EBB-8C32-32AB1A508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033" y="1901713"/>
            <a:ext cx="6612506" cy="33158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4396135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3D60C0C-FD8C-40FB-BEA3-E76EFD83D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1" b="10081"/>
          <a:stretch/>
        </p:blipFill>
        <p:spPr>
          <a:xfrm>
            <a:off x="-1" y="2678"/>
            <a:ext cx="20094575" cy="1129764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3470F0A-8BCA-4F68-A1F8-927627C23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234055"/>
            <a:ext cx="20094575" cy="1066268"/>
          </a:xfrm>
          <a:prstGeom prst="rect">
            <a:avLst/>
          </a:prstGeom>
        </p:spPr>
      </p:pic>
      <p:pic>
        <p:nvPicPr>
          <p:cNvPr id="12" name="Imagem" descr="Imagem">
            <a:extLst>
              <a:ext uri="{FF2B5EF4-FFF2-40B4-BE49-F238E27FC236}">
                <a16:creationId xmlns:a16="http://schemas.microsoft.com/office/drawing/2014/main" id="{CBA0519B-5958-464E-856D-D90C058CD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09" y="10492068"/>
            <a:ext cx="2752204" cy="6197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0" y="0"/>
            <a:ext cx="20097399" cy="113047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7726" rIns="27726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NOME DA APRESENTAÇÃO"/>
          <p:cNvSpPr txBox="1"/>
          <p:nvPr/>
        </p:nvSpPr>
        <p:spPr>
          <a:xfrm>
            <a:off x="-796529" y="6566159"/>
            <a:ext cx="21687629" cy="3409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7726" rIns="27726">
            <a:spAutoFit/>
          </a:bodyPr>
          <a:lstStyle>
            <a:lvl1pPr defTabSz="457200">
              <a:lnSpc>
                <a:spcPct val="120000"/>
              </a:lnSpc>
              <a:defRPr sz="4600" spc="920">
                <a:solidFill>
                  <a:srgbClr val="A79569"/>
                </a:solidFill>
                <a:latin typeface="DIN Pro Condensed Light"/>
                <a:ea typeface="DIN Pro Condensed Light"/>
                <a:cs typeface="DIN Pro Condensed Light"/>
                <a:sym typeface="DIN Pro Condensed Ligh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98" b="0" i="0" u="none" strike="noStrike" kern="1200" cap="none" spc="920" normalizeH="0" baseline="0" noProof="0" dirty="0">
                <a:ln>
                  <a:noFill/>
                </a:ln>
                <a:solidFill>
                  <a:srgbClr val="A79569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Light"/>
              </a:rPr>
              <a:t>OFICINA1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598" dirty="0">
                <a:latin typeface="Arial Narrow" panose="020B0606020202030204" pitchFamily="34" charset="0"/>
              </a:rPr>
              <a:t>Oque aprendi sobre pessoas que decolam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latin typeface="Arial Narrow" panose="020B0606020202030204" pitchFamily="34" charset="0"/>
              </a:rPr>
              <a:t>Baseado no depoimento de Pedro Franceschi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598" b="0" i="0" u="none" strike="noStrike" kern="1200" cap="none" spc="920" normalizeH="0" baseline="0" noProof="0" dirty="0">
              <a:ln>
                <a:noFill/>
              </a:ln>
              <a:solidFill>
                <a:srgbClr val="A79569"/>
              </a:solidFill>
              <a:effectLst/>
              <a:uLnTx/>
              <a:uFillTx/>
              <a:latin typeface="Arial Narrow" panose="020B0606020202030204" pitchFamily="34" charset="0"/>
              <a:sym typeface="DIN Pro Condensed Light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399" b="0" i="0" u="none" strike="noStrike" kern="1200" cap="none" spc="920" normalizeH="0" baseline="0" noProof="0" dirty="0">
                <a:ln>
                  <a:noFill/>
                </a:ln>
                <a:solidFill>
                  <a:srgbClr val="A79569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Light"/>
              </a:rPr>
              <a:t>Francini Ferreira</a:t>
            </a:r>
            <a:endParaRPr kumimoji="0" sz="2399" b="0" i="0" u="none" strike="noStrike" kern="1200" cap="none" spc="920" normalizeH="0" baseline="0" noProof="0" dirty="0">
              <a:ln>
                <a:noFill/>
              </a:ln>
              <a:solidFill>
                <a:srgbClr val="A79569"/>
              </a:solidFill>
              <a:effectLst/>
              <a:uLnTx/>
              <a:uFillTx/>
              <a:latin typeface="Arial Narrow" panose="020B0606020202030204" pitchFamily="34" charset="0"/>
              <a:sym typeface="DIN Pro Condensed Light"/>
            </a:endParaRPr>
          </a:p>
        </p:txBody>
      </p:sp>
      <p:pic>
        <p:nvPicPr>
          <p:cNvPr id="5" name="Imagem" descr="Imagem">
            <a:extLst>
              <a:ext uri="{FF2B5EF4-FFF2-40B4-BE49-F238E27FC236}">
                <a16:creationId xmlns:a16="http://schemas.microsoft.com/office/drawing/2014/main" id="{8E9AB65D-527E-4EBB-8C32-32AB1A508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033" y="1901713"/>
            <a:ext cx="6612506" cy="33158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4876309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bject 2"/>
          <p:cNvSpPr txBox="1"/>
          <p:nvPr/>
        </p:nvSpPr>
        <p:spPr>
          <a:xfrm>
            <a:off x="19767902" y="10895361"/>
            <a:ext cx="88224" cy="13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900" spc="15">
                <a:solidFill>
                  <a:srgbClr val="878985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indent="12694" defTabSz="913943" hangingPunct="0"/>
            <a:r>
              <a:rPr kern="0"/>
              <a:t>7</a:t>
            </a:r>
          </a:p>
        </p:txBody>
      </p:sp>
      <p:sp>
        <p:nvSpPr>
          <p:cNvPr id="90" name="object 9"/>
          <p:cNvSpPr/>
          <p:nvPr/>
        </p:nvSpPr>
        <p:spPr>
          <a:xfrm>
            <a:off x="2196467" y="1277418"/>
            <a:ext cx="7709353" cy="21761"/>
          </a:xfrm>
          <a:prstGeom prst="line">
            <a:avLst/>
          </a:prstGeom>
          <a:ln w="10470">
            <a:solidFill>
              <a:srgbClr val="A18C60"/>
            </a:solidFill>
          </a:ln>
        </p:spPr>
        <p:txBody>
          <a:bodyPr lIns="45697" rIns="45697"/>
          <a:lstStyle/>
          <a:p>
            <a:pPr defTabSz="913943" hangingPunct="0"/>
            <a:endParaRPr sz="1799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91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704" y="10395191"/>
            <a:ext cx="1150881" cy="500169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TÍTULO"/>
          <p:cNvSpPr txBox="1"/>
          <p:nvPr/>
        </p:nvSpPr>
        <p:spPr>
          <a:xfrm>
            <a:off x="2074966" y="333311"/>
            <a:ext cx="7952352" cy="944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7" rIns="45697">
            <a:spAutoFit/>
          </a:bodyPr>
          <a:lstStyle>
            <a:lvl1pPr defTabSz="457200">
              <a:lnSpc>
                <a:spcPct val="120000"/>
              </a:lnSpc>
              <a:defRPr sz="5100" spc="1020">
                <a:solidFill>
                  <a:srgbClr val="B09F72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algn="ctr" defTabSz="456971" hangingPunct="0"/>
            <a:r>
              <a:rPr lang="pt-BR" sz="5097" kern="0" spc="1019" dirty="0">
                <a:latin typeface="Arial Narrow" panose="020B0606020202030204" pitchFamily="34" charset="0"/>
              </a:rPr>
              <a:t>ViX</a:t>
            </a:r>
            <a:endParaRPr sz="5097" kern="0" spc="1019" dirty="0">
              <a:latin typeface="Arial Narrow" panose="020B0606020202030204" pitchFamily="34" charset="0"/>
            </a:endParaRPr>
          </a:p>
        </p:txBody>
      </p:sp>
      <p:sp>
        <p:nvSpPr>
          <p:cNvPr id="93" name="object 26"/>
          <p:cNvSpPr txBox="1"/>
          <p:nvPr/>
        </p:nvSpPr>
        <p:spPr>
          <a:xfrm>
            <a:off x="945175" y="2527832"/>
            <a:ext cx="7931266" cy="578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 defTabSz="457200">
              <a:lnSpc>
                <a:spcPct val="120000"/>
              </a:lnSpc>
              <a:defRPr sz="2800" spc="140">
                <a:solidFill>
                  <a:srgbClr val="535353"/>
                </a:solidFill>
                <a:latin typeface="DIN Pro"/>
                <a:ea typeface="DIN Pro"/>
                <a:cs typeface="DIN Pro"/>
                <a:sym typeface="DIN Pro"/>
              </a:defRPr>
            </a:lvl1pPr>
          </a:lstStyle>
          <a:p>
            <a:pPr algn="l" defTabSz="456971" hangingPunct="0"/>
            <a:r>
              <a:rPr lang="pt-BR" sz="3198" b="1" kern="0" dirty="0">
                <a:latin typeface="Arial Narrow" panose="020B0606020202030204" pitchFamily="34" charset="0"/>
                <a:ea typeface="Calibri" panose="020F0502020204030204" pitchFamily="34" charset="0"/>
              </a:rPr>
              <a:t>Forças </a:t>
            </a:r>
          </a:p>
          <a:p>
            <a:pPr algn="l" defTabSz="456971" hangingPunct="0"/>
            <a:endParaRPr lang="pt-BR" sz="3198" b="1" kern="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456971" indent="-456971" algn="l" defTabSz="456971" hangingPunct="0">
              <a:buFont typeface="Wingdings" panose="05000000000000000000" pitchFamily="2" charset="2"/>
              <a:buChar char="ü"/>
            </a:pPr>
            <a:r>
              <a:rPr lang="pt-BR" sz="2799" kern="0" dirty="0">
                <a:latin typeface="Arial Narrow" panose="020B0606020202030204" pitchFamily="34" charset="0"/>
                <a:ea typeface="Calibri" panose="020F0502020204030204" pitchFamily="34" charset="0"/>
              </a:rPr>
              <a:t>A marca é muito forte e reconhecida pela qualidade do produto e estilo.</a:t>
            </a:r>
          </a:p>
          <a:p>
            <a:pPr marL="456971" indent="-456971" algn="l" defTabSz="456971" hangingPunct="0">
              <a:buFont typeface="Wingdings" panose="05000000000000000000" pitchFamily="2" charset="2"/>
              <a:buChar char="ü"/>
            </a:pPr>
            <a:r>
              <a:rPr lang="pt-BR" sz="2799" kern="0" dirty="0">
                <a:latin typeface="Arial Narrow" panose="020B0606020202030204" pitchFamily="34" charset="0"/>
                <a:ea typeface="Calibri" panose="020F0502020204030204" pitchFamily="34" charset="0"/>
              </a:rPr>
              <a:t>As clientes valorizam a marca e o produto.</a:t>
            </a:r>
          </a:p>
          <a:p>
            <a:pPr marL="456971" indent="-456971" algn="l" defTabSz="456971" hangingPunct="0">
              <a:buFont typeface="Wingdings" panose="05000000000000000000" pitchFamily="2" charset="2"/>
              <a:buChar char="ü"/>
            </a:pPr>
            <a:r>
              <a:rPr lang="pt-BR" sz="2799" kern="0" dirty="0">
                <a:latin typeface="Arial Narrow" panose="020B0606020202030204" pitchFamily="34" charset="0"/>
                <a:ea typeface="Calibri" panose="020F0502020204030204" pitchFamily="34" charset="0"/>
              </a:rPr>
              <a:t>Além do produto Swim, a linha de roupas também é diferenciada e com potencial.</a:t>
            </a:r>
          </a:p>
          <a:p>
            <a:pPr marL="456971" indent="-456971" algn="l" defTabSz="456971" hangingPunct="0">
              <a:buFont typeface="Wingdings" panose="05000000000000000000" pitchFamily="2" charset="2"/>
              <a:buChar char="ü"/>
            </a:pPr>
            <a:r>
              <a:rPr lang="pt-BR" sz="2799" kern="0" dirty="0">
                <a:latin typeface="Arial Narrow" panose="020B0606020202030204" pitchFamily="34" charset="0"/>
                <a:ea typeface="Calibri" panose="020F0502020204030204" pitchFamily="34" charset="0"/>
              </a:rPr>
              <a:t>O produto é diferenciado e não tem marca concorrente atualmente. </a:t>
            </a:r>
          </a:p>
          <a:p>
            <a:pPr algn="l" defTabSz="456971" hangingPunct="0"/>
            <a:endParaRPr lang="pt-BR" sz="2799" kern="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defTabSz="456971" hangingPunct="0"/>
            <a:endParaRPr sz="2799" kern="0" dirty="0">
              <a:latin typeface="Arial Narrow" panose="020B0606020202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C623B71-DE46-4ADC-9A2E-480B5048A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387" y="2678"/>
            <a:ext cx="7635188" cy="1129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6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bject 2"/>
          <p:cNvSpPr txBox="1"/>
          <p:nvPr/>
        </p:nvSpPr>
        <p:spPr>
          <a:xfrm>
            <a:off x="19767902" y="10895361"/>
            <a:ext cx="88224" cy="13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900" spc="15">
                <a:solidFill>
                  <a:srgbClr val="878985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indent="12694" defTabSz="913943" hangingPunct="0"/>
            <a:r>
              <a:rPr kern="0"/>
              <a:t>7</a:t>
            </a:r>
          </a:p>
        </p:txBody>
      </p:sp>
      <p:sp>
        <p:nvSpPr>
          <p:cNvPr id="90" name="object 9"/>
          <p:cNvSpPr/>
          <p:nvPr/>
        </p:nvSpPr>
        <p:spPr>
          <a:xfrm>
            <a:off x="5597206" y="1267429"/>
            <a:ext cx="7709353" cy="21761"/>
          </a:xfrm>
          <a:prstGeom prst="line">
            <a:avLst/>
          </a:prstGeom>
          <a:ln w="10470">
            <a:solidFill>
              <a:srgbClr val="A18C60"/>
            </a:solidFill>
          </a:ln>
        </p:spPr>
        <p:txBody>
          <a:bodyPr lIns="45697" rIns="45697"/>
          <a:lstStyle/>
          <a:p>
            <a:pPr defTabSz="913943" hangingPunct="0"/>
            <a:endParaRPr sz="1799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91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441" y="10313753"/>
            <a:ext cx="1150881" cy="500169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TÍTULO"/>
          <p:cNvSpPr txBox="1"/>
          <p:nvPr/>
        </p:nvSpPr>
        <p:spPr>
          <a:xfrm>
            <a:off x="5597206" y="154522"/>
            <a:ext cx="7952352" cy="944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7" rIns="45697">
            <a:spAutoFit/>
          </a:bodyPr>
          <a:lstStyle>
            <a:lvl1pPr defTabSz="457200">
              <a:lnSpc>
                <a:spcPct val="120000"/>
              </a:lnSpc>
              <a:defRPr sz="5100" spc="1020">
                <a:solidFill>
                  <a:srgbClr val="B09F72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algn="ctr" defTabSz="456971" hangingPunct="0"/>
            <a:r>
              <a:rPr lang="pt-BR" sz="5097" kern="0" spc="1019" dirty="0">
                <a:latin typeface="Arial Narrow" panose="020B0606020202030204" pitchFamily="34" charset="0"/>
              </a:rPr>
              <a:t>Liderança</a:t>
            </a:r>
            <a:endParaRPr sz="5097" kern="0" spc="1019" dirty="0">
              <a:latin typeface="Arial Narrow" panose="020B0606020202030204" pitchFamily="34" charset="0"/>
            </a:endParaRPr>
          </a:p>
        </p:txBody>
      </p:sp>
      <p:sp>
        <p:nvSpPr>
          <p:cNvPr id="93" name="object 26"/>
          <p:cNvSpPr txBox="1"/>
          <p:nvPr/>
        </p:nvSpPr>
        <p:spPr>
          <a:xfrm>
            <a:off x="945175" y="1613866"/>
            <a:ext cx="18030516" cy="8000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457200">
              <a:lnSpc>
                <a:spcPct val="120000"/>
              </a:lnSpc>
              <a:defRPr sz="2800" spc="140">
                <a:solidFill>
                  <a:srgbClr val="535353"/>
                </a:solidFill>
                <a:latin typeface="DIN Pro"/>
                <a:ea typeface="DIN Pro"/>
                <a:cs typeface="DIN Pro"/>
                <a:sym typeface="DIN Pro"/>
              </a:defRPr>
            </a:lvl1pPr>
          </a:lstStyle>
          <a:p>
            <a:pPr algn="l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definição de liderança representa a capacidade de estimular pessoas a alcançar um objetivo. O líder utiliza a palavra e o exemplo para transmitir ideias que favorecem o trabalho em equipe e o desenvolvimento individual de cada liderado.</a:t>
            </a:r>
          </a:p>
          <a:p>
            <a:pPr algn="l" defTabSz="456971" hangingPunct="0"/>
            <a:endParaRPr lang="pt-BR" sz="2799" kern="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l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 “bom líder”, além de habilidades técnicas, deve ter inteligência emocional para gerir a equipe, ser capaz de desenvolver seus time atendendo expectativas pessoais e profissionais, e tudo isso sempre alinhando com os interesses das organizações.</a:t>
            </a:r>
          </a:p>
          <a:p>
            <a:pPr algn="l" defTabSz="456971" hangingPunct="0"/>
            <a:endParaRPr lang="pt-BR" sz="2799" kern="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l" defTabSz="456971" hangingPunct="0"/>
            <a:endParaRPr lang="pt-BR" sz="2799" kern="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l" defTabSz="456971" hangingPunct="0"/>
            <a:endParaRPr lang="pt-BR" sz="2799" kern="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l" defTabSz="456971" hangingPunct="0"/>
            <a:endParaRPr lang="pt-BR" sz="2799" kern="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l" defTabSz="456971" hangingPunct="0"/>
            <a:endParaRPr lang="pt-BR" sz="2399" b="1" kern="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l" defTabSz="456971" hangingPunct="0"/>
            <a:endParaRPr lang="pt-BR" sz="2399" b="1" kern="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l" defTabSz="456971" hangingPunct="0"/>
            <a:endParaRPr lang="pt-BR" sz="2399" b="1" kern="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l" defTabSz="456971" hangingPunct="0"/>
            <a:endParaRPr lang="pt-BR" sz="2799" kern="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l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Ele deve conseguir identificar o potencial de cada pessoa e maximizar suas entregas. Ele vai conviver com as dificuldades do time e suas também, mas a diferença estará em como guiar cada um para juntos, definirem o melhor caminho.</a:t>
            </a:r>
            <a:endParaRPr sz="2799" kern="0" dirty="0">
              <a:latin typeface="Arial Narrow" panose="020B0606020202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F03E123-507A-4D4A-9D06-6355DB1E4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743" y="4927943"/>
            <a:ext cx="5132274" cy="238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2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bject 2"/>
          <p:cNvSpPr txBox="1"/>
          <p:nvPr/>
        </p:nvSpPr>
        <p:spPr>
          <a:xfrm>
            <a:off x="19767902" y="10895361"/>
            <a:ext cx="88224" cy="13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900" spc="15">
                <a:solidFill>
                  <a:srgbClr val="878985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indent="12694" defTabSz="913943" hangingPunct="0"/>
            <a:r>
              <a:rPr kern="0"/>
              <a:t>7</a:t>
            </a:r>
          </a:p>
        </p:txBody>
      </p:sp>
      <p:sp>
        <p:nvSpPr>
          <p:cNvPr id="90" name="object 9"/>
          <p:cNvSpPr/>
          <p:nvPr/>
        </p:nvSpPr>
        <p:spPr>
          <a:xfrm>
            <a:off x="5597206" y="1101415"/>
            <a:ext cx="7709353" cy="21761"/>
          </a:xfrm>
          <a:prstGeom prst="line">
            <a:avLst/>
          </a:prstGeom>
          <a:ln w="10470">
            <a:solidFill>
              <a:srgbClr val="A18C60"/>
            </a:solidFill>
          </a:ln>
        </p:spPr>
        <p:txBody>
          <a:bodyPr lIns="45697" rIns="45697"/>
          <a:lstStyle/>
          <a:p>
            <a:pPr defTabSz="913943" hangingPunct="0"/>
            <a:endParaRPr sz="1799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91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441" y="10313753"/>
            <a:ext cx="1150881" cy="500169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TÍTULO"/>
          <p:cNvSpPr txBox="1"/>
          <p:nvPr/>
        </p:nvSpPr>
        <p:spPr>
          <a:xfrm>
            <a:off x="5597205" y="151968"/>
            <a:ext cx="7952352" cy="944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7" rIns="45697">
            <a:spAutoFit/>
          </a:bodyPr>
          <a:lstStyle>
            <a:lvl1pPr defTabSz="457200">
              <a:lnSpc>
                <a:spcPct val="120000"/>
              </a:lnSpc>
              <a:defRPr sz="5100" spc="1020">
                <a:solidFill>
                  <a:srgbClr val="B09F72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algn="ctr" defTabSz="456971" hangingPunct="0"/>
            <a:r>
              <a:rPr lang="pt-BR" sz="5097" kern="0" spc="1019" dirty="0">
                <a:latin typeface="Arial Narrow" panose="020B0606020202030204" pitchFamily="34" charset="0"/>
              </a:rPr>
              <a:t>Time de Líderes ViX</a:t>
            </a:r>
            <a:endParaRPr sz="5097" kern="0" spc="1019" dirty="0">
              <a:latin typeface="Arial Narrow" panose="020B0606020202030204" pitchFamily="34" charset="0"/>
            </a:endParaRPr>
          </a:p>
        </p:txBody>
      </p:sp>
      <p:sp>
        <p:nvSpPr>
          <p:cNvPr id="93" name="object 26"/>
          <p:cNvSpPr txBox="1"/>
          <p:nvPr/>
        </p:nvSpPr>
        <p:spPr>
          <a:xfrm>
            <a:off x="945175" y="1848215"/>
            <a:ext cx="9082146" cy="7629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 defTabSz="457200">
              <a:lnSpc>
                <a:spcPct val="120000"/>
              </a:lnSpc>
              <a:defRPr sz="2800" spc="140">
                <a:solidFill>
                  <a:srgbClr val="535353"/>
                </a:solidFill>
                <a:latin typeface="DIN Pro"/>
                <a:ea typeface="DIN Pro"/>
                <a:cs typeface="DIN Pro"/>
                <a:sym typeface="DIN Pro"/>
              </a:defRPr>
            </a:lvl1pPr>
          </a:lstStyle>
          <a:p>
            <a:pPr algn="l" defTabSz="456971" hangingPunct="0"/>
            <a:r>
              <a:rPr lang="pt-BR" sz="3998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Liderança inspiradora</a:t>
            </a:r>
          </a:p>
          <a:p>
            <a:pPr algn="l" defTabSz="456971" hangingPunct="0"/>
            <a:endParaRPr lang="pt-BR" sz="3998" kern="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l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proposta é termos líderes que são protagonistas de suas história e responsáveis por seus resultados, junto de seus times e da empresa.</a:t>
            </a:r>
          </a:p>
          <a:p>
            <a:pPr algn="l" defTabSz="456971" hangingPunct="0"/>
            <a:endParaRPr lang="pt-BR" sz="2799" kern="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l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Gente que inspira gente - influenciando as ações, decisões e comportamentos de forma positiva.</a:t>
            </a:r>
          </a:p>
          <a:p>
            <a:pPr algn="l" defTabSz="456971" hangingPunct="0"/>
            <a:endParaRPr lang="pt-BR" sz="2799" kern="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l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Um bom líder atinge os objetivos de uma forma leve e eficaz, sem comprometer a saúde mental daqueles que trabalham ao lado dele. É alguém que realmente se prepara para estar nessa posição e está disposto a mudar a rota sempre que for preciso.</a:t>
            </a:r>
            <a:endParaRPr sz="2799" kern="0" dirty="0">
              <a:latin typeface="Arial Narrow" panose="020B060602020203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8256463-46AE-4487-B3C5-12B1DC745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2178" y="3937131"/>
            <a:ext cx="5460366" cy="554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7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bject 2"/>
          <p:cNvSpPr txBox="1"/>
          <p:nvPr/>
        </p:nvSpPr>
        <p:spPr>
          <a:xfrm>
            <a:off x="19767902" y="10895361"/>
            <a:ext cx="88224" cy="13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900" spc="15">
                <a:solidFill>
                  <a:srgbClr val="878985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indent="12694" defTabSz="913943" hangingPunct="0"/>
            <a:r>
              <a:rPr kern="0"/>
              <a:t>7</a:t>
            </a:r>
          </a:p>
        </p:txBody>
      </p:sp>
      <p:sp>
        <p:nvSpPr>
          <p:cNvPr id="90" name="object 9"/>
          <p:cNvSpPr/>
          <p:nvPr/>
        </p:nvSpPr>
        <p:spPr>
          <a:xfrm>
            <a:off x="5597206" y="1101415"/>
            <a:ext cx="7709353" cy="21761"/>
          </a:xfrm>
          <a:prstGeom prst="line">
            <a:avLst/>
          </a:prstGeom>
          <a:ln w="10470">
            <a:solidFill>
              <a:srgbClr val="A18C60"/>
            </a:solidFill>
          </a:ln>
        </p:spPr>
        <p:txBody>
          <a:bodyPr lIns="45697" rIns="45697"/>
          <a:lstStyle/>
          <a:p>
            <a:pPr defTabSz="913943" hangingPunct="0"/>
            <a:endParaRPr sz="1799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91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441" y="10313753"/>
            <a:ext cx="1150881" cy="500169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TÍTULO"/>
          <p:cNvSpPr txBox="1"/>
          <p:nvPr/>
        </p:nvSpPr>
        <p:spPr>
          <a:xfrm>
            <a:off x="5597205" y="151968"/>
            <a:ext cx="7952352" cy="944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7" rIns="45697">
            <a:spAutoFit/>
          </a:bodyPr>
          <a:lstStyle>
            <a:lvl1pPr defTabSz="457200">
              <a:lnSpc>
                <a:spcPct val="120000"/>
              </a:lnSpc>
              <a:defRPr sz="5100" spc="1020">
                <a:solidFill>
                  <a:srgbClr val="B09F72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algn="ctr" defTabSz="456971" hangingPunct="0"/>
            <a:r>
              <a:rPr lang="pt-BR" sz="5097" kern="0" spc="1019" dirty="0">
                <a:latin typeface="Arial Narrow" panose="020B0606020202030204" pitchFamily="34" charset="0"/>
              </a:rPr>
              <a:t>Time de Líderes ViX</a:t>
            </a:r>
            <a:endParaRPr sz="5097" kern="0" spc="1019" dirty="0">
              <a:latin typeface="Arial Narrow" panose="020B0606020202030204" pitchFamily="34" charset="0"/>
            </a:endParaRPr>
          </a:p>
        </p:txBody>
      </p:sp>
      <p:sp>
        <p:nvSpPr>
          <p:cNvPr id="93" name="object 26"/>
          <p:cNvSpPr txBox="1"/>
          <p:nvPr/>
        </p:nvSpPr>
        <p:spPr>
          <a:xfrm>
            <a:off x="1012063" y="1723725"/>
            <a:ext cx="18030516" cy="8736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457200">
              <a:lnSpc>
                <a:spcPct val="120000"/>
              </a:lnSpc>
              <a:defRPr sz="2800" spc="140">
                <a:solidFill>
                  <a:srgbClr val="535353"/>
                </a:solidFill>
                <a:latin typeface="DIN Pro"/>
                <a:ea typeface="DIN Pro"/>
                <a:cs typeface="DIN Pro"/>
                <a:sym typeface="DIN Pro"/>
              </a:defRPr>
            </a:lvl1pPr>
          </a:lstStyle>
          <a:p>
            <a:pPr algn="l" defTabSz="456971" hangingPunct="0"/>
            <a:r>
              <a:rPr lang="pt-BR" sz="2799" b="1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liderança e a Autorresponsabilidade</a:t>
            </a:r>
          </a:p>
          <a:p>
            <a:pPr algn="l" defTabSz="456971" hangingPunct="0"/>
            <a:endParaRPr lang="pt-BR" sz="2799" kern="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l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 líder normalmente assume a responsabilidade pelos resultados bons e ruins e precisa ter maturidade para entender que todo resultado é consequência de suas atitudes, seja por algo que tenha feito ou também por algo que tenha deixado de fazer. </a:t>
            </a:r>
          </a:p>
          <a:p>
            <a:pPr algn="l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Os resultados adquiridos podem ser também pelo que os outros fizeram, mas se eles fizeram foi porque de alguma forma o líder inspirou a fazer ou deixar de fazer...</a:t>
            </a:r>
          </a:p>
          <a:p>
            <a:pPr algn="l" defTabSz="456971" hangingPunct="0"/>
            <a:endParaRPr lang="pt-BR" sz="2799" kern="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l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 modelo de trabalho e entrega de uma equipe é reflexo da liderança.</a:t>
            </a:r>
          </a:p>
          <a:p>
            <a:pPr algn="l" defTabSz="456971" hangingPunct="0"/>
            <a:endParaRPr lang="pt-BR" sz="2799" kern="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l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Pense em você como líder. Reflita e avalie o que tem sido feito ou não.</a:t>
            </a:r>
          </a:p>
          <a:p>
            <a:pPr algn="l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 que pode ser diferente?</a:t>
            </a:r>
          </a:p>
          <a:p>
            <a:pPr algn="l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Como mudar o cenário atual?</a:t>
            </a:r>
          </a:p>
          <a:p>
            <a:pPr algn="l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Posso responsabilizar minha equipe pelos resultados obtidos?</a:t>
            </a:r>
          </a:p>
          <a:p>
            <a:pPr algn="l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Quando os resultados não são atingidos, o líder é vítima de uma equipe ruim?</a:t>
            </a:r>
          </a:p>
          <a:p>
            <a:pPr algn="l" defTabSz="456971" hangingPunct="0"/>
            <a:endParaRPr lang="pt-BR" sz="2799" kern="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defTabSz="456971" hangingPunct="0"/>
            <a:endParaRPr sz="2799" kern="0" dirty="0">
              <a:latin typeface="Arial Narrow" panose="020B060602020203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26D4B84-7ED6-4C39-9E9C-828A03DFC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8467" y="5651501"/>
            <a:ext cx="6549568" cy="41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bject 2"/>
          <p:cNvSpPr txBox="1"/>
          <p:nvPr/>
        </p:nvSpPr>
        <p:spPr>
          <a:xfrm>
            <a:off x="19767902" y="10895361"/>
            <a:ext cx="88224" cy="13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900" spc="15">
                <a:solidFill>
                  <a:srgbClr val="878985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indent="12694" defTabSz="913943" hangingPunct="0"/>
            <a:r>
              <a:rPr kern="0"/>
              <a:t>7</a:t>
            </a:r>
          </a:p>
        </p:txBody>
      </p:sp>
      <p:sp>
        <p:nvSpPr>
          <p:cNvPr id="90" name="object 9"/>
          <p:cNvSpPr/>
          <p:nvPr/>
        </p:nvSpPr>
        <p:spPr>
          <a:xfrm>
            <a:off x="9877252" y="1329955"/>
            <a:ext cx="7709353" cy="21761"/>
          </a:xfrm>
          <a:prstGeom prst="line">
            <a:avLst/>
          </a:prstGeom>
          <a:ln w="10470">
            <a:solidFill>
              <a:srgbClr val="A18C60"/>
            </a:solidFill>
          </a:ln>
        </p:spPr>
        <p:txBody>
          <a:bodyPr lIns="45697" rIns="45697"/>
          <a:lstStyle/>
          <a:p>
            <a:pPr defTabSz="913943" hangingPunct="0"/>
            <a:endParaRPr sz="1799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91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0179" y="9973046"/>
            <a:ext cx="1150881" cy="500169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TÍTULO"/>
          <p:cNvSpPr txBox="1"/>
          <p:nvPr/>
        </p:nvSpPr>
        <p:spPr>
          <a:xfrm>
            <a:off x="9755753" y="384961"/>
            <a:ext cx="7952352" cy="944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7" rIns="45697">
            <a:spAutoFit/>
          </a:bodyPr>
          <a:lstStyle>
            <a:lvl1pPr defTabSz="457200">
              <a:lnSpc>
                <a:spcPct val="120000"/>
              </a:lnSpc>
              <a:defRPr sz="5100" spc="1020">
                <a:solidFill>
                  <a:srgbClr val="B09F72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algn="ctr" defTabSz="456971" hangingPunct="0"/>
            <a:r>
              <a:rPr lang="pt-BR" sz="5097" kern="0" spc="1019" dirty="0">
                <a:latin typeface="Arial Narrow" panose="020B0606020202030204" pitchFamily="34" charset="0"/>
              </a:rPr>
              <a:t>Time de Líderes ViX</a:t>
            </a:r>
            <a:endParaRPr sz="5097" kern="0" spc="1019" dirty="0">
              <a:latin typeface="Arial Narrow" panose="020B0606020202030204" pitchFamily="34" charset="0"/>
            </a:endParaRPr>
          </a:p>
        </p:txBody>
      </p:sp>
      <p:sp>
        <p:nvSpPr>
          <p:cNvPr id="93" name="object 26"/>
          <p:cNvSpPr txBox="1"/>
          <p:nvPr/>
        </p:nvSpPr>
        <p:spPr>
          <a:xfrm>
            <a:off x="8990253" y="2664935"/>
            <a:ext cx="9809171" cy="666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457200">
              <a:lnSpc>
                <a:spcPct val="120000"/>
              </a:lnSpc>
              <a:defRPr sz="2800" spc="140">
                <a:solidFill>
                  <a:srgbClr val="535353"/>
                </a:solidFill>
                <a:latin typeface="DIN Pro"/>
                <a:ea typeface="DIN Pro"/>
                <a:cs typeface="DIN Pro"/>
                <a:sym typeface="DIN Pro"/>
              </a:defRPr>
            </a:lvl1pPr>
          </a:lstStyle>
          <a:p>
            <a:pPr algn="r" defTabSz="456971" hangingPunct="0"/>
            <a:r>
              <a:rPr lang="pt-BR" sz="2799" b="1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Liderança inspiradora</a:t>
            </a:r>
          </a:p>
          <a:p>
            <a:pPr algn="r" defTabSz="456971" hangingPunct="0"/>
            <a:endParaRPr lang="pt-BR" sz="2799" kern="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Bom ouvinte </a:t>
            </a:r>
          </a:p>
          <a:p>
            <a:pPr algn="r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Sabe priorizar demandas (urgente x importante)</a:t>
            </a:r>
          </a:p>
          <a:p>
            <a:pPr algn="r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Conquistar a credibilidade do time</a:t>
            </a:r>
          </a:p>
          <a:p>
            <a:pPr algn="r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Encorajar a colaboração de todos</a:t>
            </a:r>
          </a:p>
          <a:p>
            <a:pPr algn="r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Saber se relacionar com as pessoas</a:t>
            </a:r>
          </a:p>
          <a:p>
            <a:pPr algn="r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Estimular o compartilhamento de ideias e soluções</a:t>
            </a:r>
          </a:p>
          <a:p>
            <a:pPr algn="r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Estar sempre atualizado</a:t>
            </a:r>
          </a:p>
          <a:p>
            <a:pPr algn="r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Encontrar motivos para seguir adiante</a:t>
            </a:r>
          </a:p>
          <a:p>
            <a:pPr algn="l" defTabSz="456971" hangingPunct="0"/>
            <a:endParaRPr lang="pt-BR" sz="2799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defTabSz="456971" hangingPunct="0"/>
            <a:endParaRPr lang="pt-BR" sz="2799" kern="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defTabSz="456971" hangingPunct="0"/>
            <a:endParaRPr sz="2799" kern="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Um grande desafio do líder é liderar outros líderes">
            <a:extLst>
              <a:ext uri="{FF2B5EF4-FFF2-40B4-BE49-F238E27FC236}">
                <a16:creationId xmlns:a16="http://schemas.microsoft.com/office/drawing/2014/main" id="{B0AEFD31-9777-43F5-923D-5B9CB56DC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3" r="13781"/>
          <a:stretch/>
        </p:blipFill>
        <p:spPr bwMode="auto">
          <a:xfrm>
            <a:off x="-1" y="2678"/>
            <a:ext cx="8021774" cy="1129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3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bject 2"/>
          <p:cNvSpPr txBox="1"/>
          <p:nvPr/>
        </p:nvSpPr>
        <p:spPr>
          <a:xfrm>
            <a:off x="19767902" y="10895361"/>
            <a:ext cx="88224" cy="13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900" spc="15">
                <a:solidFill>
                  <a:srgbClr val="878985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indent="12694" defTabSz="913943" hangingPunct="0"/>
            <a:r>
              <a:rPr kern="0"/>
              <a:t>7</a:t>
            </a:r>
          </a:p>
        </p:txBody>
      </p:sp>
      <p:sp>
        <p:nvSpPr>
          <p:cNvPr id="90" name="object 9"/>
          <p:cNvSpPr/>
          <p:nvPr/>
        </p:nvSpPr>
        <p:spPr>
          <a:xfrm>
            <a:off x="5597206" y="1267429"/>
            <a:ext cx="7709353" cy="21761"/>
          </a:xfrm>
          <a:prstGeom prst="line">
            <a:avLst/>
          </a:prstGeom>
          <a:ln w="10470">
            <a:solidFill>
              <a:srgbClr val="A18C60"/>
            </a:solidFill>
          </a:ln>
        </p:spPr>
        <p:txBody>
          <a:bodyPr lIns="45697" rIns="45697"/>
          <a:lstStyle/>
          <a:p>
            <a:pPr defTabSz="913943" hangingPunct="0"/>
            <a:endParaRPr sz="1799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91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441" y="10313753"/>
            <a:ext cx="1150881" cy="500169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TÍTULO"/>
          <p:cNvSpPr txBox="1"/>
          <p:nvPr/>
        </p:nvSpPr>
        <p:spPr>
          <a:xfrm>
            <a:off x="5597206" y="154522"/>
            <a:ext cx="7952352" cy="944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7" rIns="45697">
            <a:spAutoFit/>
          </a:bodyPr>
          <a:lstStyle>
            <a:lvl1pPr defTabSz="457200">
              <a:lnSpc>
                <a:spcPct val="120000"/>
              </a:lnSpc>
              <a:defRPr sz="5100" spc="1020">
                <a:solidFill>
                  <a:srgbClr val="B09F72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algn="ctr" defTabSz="456971" hangingPunct="0"/>
            <a:r>
              <a:rPr lang="pt-BR" sz="5097" kern="0" spc="1019" dirty="0">
                <a:latin typeface="Arial Narrow" panose="020B0606020202030204" pitchFamily="34" charset="0"/>
              </a:rPr>
              <a:t>Liderança Inspiradora</a:t>
            </a:r>
            <a:endParaRPr sz="5097" kern="0" spc="1019" dirty="0">
              <a:latin typeface="Arial Narrow" panose="020B0606020202030204" pitchFamily="34" charset="0"/>
            </a:endParaRPr>
          </a:p>
        </p:txBody>
      </p:sp>
      <p:sp>
        <p:nvSpPr>
          <p:cNvPr id="93" name="object 26"/>
          <p:cNvSpPr txBox="1"/>
          <p:nvPr/>
        </p:nvSpPr>
        <p:spPr>
          <a:xfrm>
            <a:off x="945175" y="1613866"/>
            <a:ext cx="18030516" cy="8515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 defTabSz="457200">
              <a:lnSpc>
                <a:spcPct val="120000"/>
              </a:lnSpc>
              <a:defRPr sz="2800" spc="140">
                <a:solidFill>
                  <a:srgbClr val="535353"/>
                </a:solidFill>
                <a:latin typeface="DIN Pro"/>
                <a:ea typeface="DIN Pro"/>
                <a:cs typeface="DIN Pro"/>
                <a:sym typeface="DIN Pro"/>
              </a:defRPr>
            </a:lvl1pPr>
          </a:lstStyle>
          <a:p>
            <a:pPr algn="l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definição de liderança representa a capacidade de estimular pessoas a alcançar um objetivo. O líder utiliza a palavra e o exemplo para transmitir ideias que favorecem o trabalho em equipe e o desenvolvimento individual de cada liderado.</a:t>
            </a:r>
          </a:p>
          <a:p>
            <a:pPr algn="l" defTabSz="456971" hangingPunct="0"/>
            <a:endParaRPr lang="pt-BR" sz="2799" kern="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l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 “bom líder”, além de habilidades técnicas, deve ter inteligência emocional para gerir a equipe, ser capaz de desenvolver seus time atendendo expectativas pessoais e profissionais, e tudo isso sempre alinhando com os interesses das organizações.</a:t>
            </a:r>
          </a:p>
          <a:p>
            <a:pPr algn="l" defTabSz="456971" hangingPunct="0"/>
            <a:endParaRPr lang="pt-BR" sz="2799" kern="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l" defTabSz="456971" hangingPunct="0"/>
            <a:endParaRPr lang="pt-BR" sz="2799" kern="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l" defTabSz="456971" hangingPunct="0"/>
            <a:endParaRPr lang="pt-BR" sz="2799" kern="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l" defTabSz="456971" hangingPunct="0"/>
            <a:endParaRPr lang="pt-BR" sz="2799" kern="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l" defTabSz="456971" hangingPunct="0"/>
            <a:endParaRPr lang="pt-BR" sz="2399" b="1" kern="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l" defTabSz="456971" hangingPunct="0"/>
            <a:endParaRPr lang="pt-BR" sz="2399" b="1" kern="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l" defTabSz="456971" hangingPunct="0"/>
            <a:endParaRPr lang="pt-BR" sz="2399" b="1" kern="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l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 líder precisa ser “exemplo” mesmo tendo suas qualidades e suas vulnerabilidades.</a:t>
            </a:r>
          </a:p>
          <a:p>
            <a:pPr algn="l" defTabSz="456971" hangingPunct="0"/>
            <a:endParaRPr lang="pt-BR" sz="2799" kern="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l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Ele deve conseguir identificar o potencial de cada pessoa e maximizar suas entregas. Ele vai conviver com as dificuldades do time e suas também, mas a diferença estará em como guiar cada um para juntos, definirem o melhor caminho.</a:t>
            </a:r>
            <a:endParaRPr sz="2799" kern="0" dirty="0">
              <a:latin typeface="Arial Narrow" panose="020B0606020202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F03E123-507A-4D4A-9D06-6355DB1E4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743" y="4927943"/>
            <a:ext cx="5132274" cy="238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4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bject 2"/>
          <p:cNvSpPr txBox="1"/>
          <p:nvPr/>
        </p:nvSpPr>
        <p:spPr>
          <a:xfrm>
            <a:off x="19767902" y="10895361"/>
            <a:ext cx="88224" cy="13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900" spc="15">
                <a:solidFill>
                  <a:srgbClr val="878985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indent="12694" defTabSz="913943" hangingPunct="0"/>
            <a:r>
              <a:rPr kern="0"/>
              <a:t>7</a:t>
            </a:r>
          </a:p>
        </p:txBody>
      </p:sp>
      <p:sp>
        <p:nvSpPr>
          <p:cNvPr id="90" name="object 9"/>
          <p:cNvSpPr/>
          <p:nvPr/>
        </p:nvSpPr>
        <p:spPr>
          <a:xfrm>
            <a:off x="5597206" y="1101415"/>
            <a:ext cx="7709353" cy="21761"/>
          </a:xfrm>
          <a:prstGeom prst="line">
            <a:avLst/>
          </a:prstGeom>
          <a:ln w="10470">
            <a:solidFill>
              <a:srgbClr val="A18C60"/>
            </a:solidFill>
          </a:ln>
        </p:spPr>
        <p:txBody>
          <a:bodyPr lIns="45697" rIns="45697"/>
          <a:lstStyle/>
          <a:p>
            <a:pPr defTabSz="913943" hangingPunct="0"/>
            <a:endParaRPr sz="1799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91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441" y="10313753"/>
            <a:ext cx="1150881" cy="500169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TÍTULO"/>
          <p:cNvSpPr txBox="1"/>
          <p:nvPr/>
        </p:nvSpPr>
        <p:spPr>
          <a:xfrm>
            <a:off x="5597205" y="151968"/>
            <a:ext cx="7952352" cy="944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7" rIns="45697">
            <a:spAutoFit/>
          </a:bodyPr>
          <a:lstStyle>
            <a:lvl1pPr defTabSz="457200">
              <a:lnSpc>
                <a:spcPct val="120000"/>
              </a:lnSpc>
              <a:defRPr sz="5100" spc="1020">
                <a:solidFill>
                  <a:srgbClr val="B09F72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algn="ctr" defTabSz="456971" hangingPunct="0"/>
            <a:r>
              <a:rPr lang="pt-BR" sz="5097" kern="0" spc="1019" dirty="0">
                <a:latin typeface="Arial Narrow" panose="020B0606020202030204" pitchFamily="34" charset="0"/>
              </a:rPr>
              <a:t>Time de Líderes ViX</a:t>
            </a:r>
            <a:endParaRPr sz="5097" kern="0" spc="1019" dirty="0">
              <a:latin typeface="Arial Narrow" panose="020B0606020202030204" pitchFamily="34" charset="0"/>
            </a:endParaRPr>
          </a:p>
        </p:txBody>
      </p:sp>
      <p:sp>
        <p:nvSpPr>
          <p:cNvPr id="93" name="object 26"/>
          <p:cNvSpPr txBox="1"/>
          <p:nvPr/>
        </p:nvSpPr>
        <p:spPr>
          <a:xfrm>
            <a:off x="945175" y="1848215"/>
            <a:ext cx="9082146" cy="7629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457200">
              <a:lnSpc>
                <a:spcPct val="120000"/>
              </a:lnSpc>
              <a:defRPr sz="2800" spc="140">
                <a:solidFill>
                  <a:srgbClr val="535353"/>
                </a:solidFill>
                <a:latin typeface="DIN Pro"/>
                <a:ea typeface="DIN Pro"/>
                <a:cs typeface="DIN Pro"/>
                <a:sym typeface="DIN Pro"/>
              </a:defRPr>
            </a:lvl1pPr>
          </a:lstStyle>
          <a:p>
            <a:pPr algn="l" defTabSz="456971" hangingPunct="0"/>
            <a:r>
              <a:rPr lang="pt-BR" sz="3998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Liderança inspiradora</a:t>
            </a:r>
          </a:p>
          <a:p>
            <a:pPr algn="l" defTabSz="456971" hangingPunct="0"/>
            <a:endParaRPr lang="pt-BR" sz="3998" kern="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l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proposta é termos líderes que são protagonistas de suas história e responsáveis por seus resultados, junto de seus times e da empresa.</a:t>
            </a:r>
          </a:p>
          <a:p>
            <a:pPr algn="l" defTabSz="456971" hangingPunct="0"/>
            <a:endParaRPr lang="pt-BR" sz="2799" kern="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l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Gente que inspira gente - influenciando as ações, decisões e comportamentos de forma positiva.</a:t>
            </a:r>
          </a:p>
          <a:p>
            <a:pPr algn="l" defTabSz="456971" hangingPunct="0"/>
            <a:endParaRPr lang="pt-BR" sz="2799" kern="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l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Um bom líder atinge os objetivos de uma forma leve e eficaz, sem comprometer a saúde mental daqueles que trabalham ao lado dele. É alguém que realmente se prepara para estar nessa posição e está disposto a mudar a rota sempre que for preciso.</a:t>
            </a:r>
            <a:endParaRPr sz="2799" kern="0" dirty="0">
              <a:latin typeface="Arial Narrow" panose="020B060602020203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8256463-46AE-4487-B3C5-12B1DC745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2178" y="3937131"/>
            <a:ext cx="5460366" cy="554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2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bject 2"/>
          <p:cNvSpPr txBox="1"/>
          <p:nvPr/>
        </p:nvSpPr>
        <p:spPr>
          <a:xfrm>
            <a:off x="19767902" y="10895361"/>
            <a:ext cx="88224" cy="13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900" spc="15">
                <a:solidFill>
                  <a:srgbClr val="878985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indent="12694" defTabSz="913943" hangingPunct="0"/>
            <a:r>
              <a:rPr kern="0"/>
              <a:t>7</a:t>
            </a:r>
          </a:p>
        </p:txBody>
      </p:sp>
      <p:sp>
        <p:nvSpPr>
          <p:cNvPr id="90" name="object 9"/>
          <p:cNvSpPr/>
          <p:nvPr/>
        </p:nvSpPr>
        <p:spPr>
          <a:xfrm>
            <a:off x="5597206" y="1101415"/>
            <a:ext cx="7709353" cy="21761"/>
          </a:xfrm>
          <a:prstGeom prst="line">
            <a:avLst/>
          </a:prstGeom>
          <a:ln w="10470">
            <a:solidFill>
              <a:srgbClr val="A18C60"/>
            </a:solidFill>
          </a:ln>
        </p:spPr>
        <p:txBody>
          <a:bodyPr lIns="45697" rIns="45697"/>
          <a:lstStyle/>
          <a:p>
            <a:pPr defTabSz="913943" hangingPunct="0"/>
            <a:endParaRPr sz="1799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91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441" y="10313753"/>
            <a:ext cx="1150881" cy="500169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TÍTULO"/>
          <p:cNvSpPr txBox="1"/>
          <p:nvPr/>
        </p:nvSpPr>
        <p:spPr>
          <a:xfrm>
            <a:off x="5597205" y="151968"/>
            <a:ext cx="7952352" cy="944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7" rIns="45697">
            <a:spAutoFit/>
          </a:bodyPr>
          <a:lstStyle>
            <a:lvl1pPr defTabSz="457200">
              <a:lnSpc>
                <a:spcPct val="120000"/>
              </a:lnSpc>
              <a:defRPr sz="5100" spc="1020">
                <a:solidFill>
                  <a:srgbClr val="B09F72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algn="ctr" defTabSz="456971" hangingPunct="0"/>
            <a:r>
              <a:rPr lang="pt-BR" sz="5097" kern="0" spc="1019" dirty="0">
                <a:latin typeface="Arial Narrow" panose="020B0606020202030204" pitchFamily="34" charset="0"/>
              </a:rPr>
              <a:t>Time de Líderes ViX</a:t>
            </a:r>
            <a:endParaRPr sz="5097" kern="0" spc="1019" dirty="0">
              <a:latin typeface="Arial Narrow" panose="020B0606020202030204" pitchFamily="34" charset="0"/>
            </a:endParaRPr>
          </a:p>
        </p:txBody>
      </p:sp>
      <p:sp>
        <p:nvSpPr>
          <p:cNvPr id="93" name="object 26"/>
          <p:cNvSpPr txBox="1"/>
          <p:nvPr/>
        </p:nvSpPr>
        <p:spPr>
          <a:xfrm>
            <a:off x="1012063" y="1723725"/>
            <a:ext cx="18030516" cy="9772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 defTabSz="457200">
              <a:lnSpc>
                <a:spcPct val="120000"/>
              </a:lnSpc>
              <a:defRPr sz="2800" spc="140">
                <a:solidFill>
                  <a:srgbClr val="535353"/>
                </a:solidFill>
                <a:latin typeface="DIN Pro"/>
                <a:ea typeface="DIN Pro"/>
                <a:cs typeface="DIN Pro"/>
                <a:sym typeface="DIN Pro"/>
              </a:defRPr>
            </a:lvl1pPr>
          </a:lstStyle>
          <a:p>
            <a:pPr algn="l" defTabSz="456971" hangingPunct="0"/>
            <a:r>
              <a:rPr lang="pt-BR" sz="2799" b="1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liderança e a Autorresponsabilidade</a:t>
            </a:r>
          </a:p>
          <a:p>
            <a:pPr algn="l" defTabSz="456971" hangingPunct="0"/>
            <a:endParaRPr lang="pt-BR" sz="2799" kern="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l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 líder normalmente assume a responsabilidade pelos resultados bons e ruins e precisa ter maturidade para entender que todo resultado é consequência de suas atitudes, seja por algo que tenha feito ou também por algo que tenha deixado de fazer. </a:t>
            </a:r>
          </a:p>
          <a:p>
            <a:pPr algn="l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Os resultados adquiridos podem ser também pelo que os outros fizeram, mas se eles fizeram foi porque de alguma forma o líder inspirou a fazer ou deixar de fazer...</a:t>
            </a:r>
          </a:p>
          <a:p>
            <a:pPr algn="l" defTabSz="456971" hangingPunct="0"/>
            <a:endParaRPr lang="pt-BR" sz="2799" kern="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l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 modelo de trabalho e entrega de uma equipe é reflexo da liderança.</a:t>
            </a:r>
          </a:p>
          <a:p>
            <a:pPr algn="l" defTabSz="456971" hangingPunct="0"/>
            <a:endParaRPr lang="pt-BR" sz="2799" kern="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l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Dinâmica (abrir para discussão e respostas)</a:t>
            </a:r>
          </a:p>
          <a:p>
            <a:pPr algn="l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Pense em você como líder. </a:t>
            </a:r>
          </a:p>
          <a:p>
            <a:pPr algn="l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Reflita e avalie o que tem sido feito ou não.</a:t>
            </a:r>
          </a:p>
          <a:p>
            <a:pPr algn="l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 que pode ser diferente?</a:t>
            </a:r>
          </a:p>
          <a:p>
            <a:pPr algn="l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Como mudar o cenário atual?</a:t>
            </a:r>
          </a:p>
          <a:p>
            <a:pPr algn="l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Posso responsabilizar minha equipe pelos resultados obtidos?</a:t>
            </a:r>
          </a:p>
          <a:p>
            <a:pPr algn="l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Quando os resultados não são atingidos, o líder é vítima de uma equipe ruim?</a:t>
            </a:r>
          </a:p>
          <a:p>
            <a:pPr algn="l" defTabSz="456971" hangingPunct="0"/>
            <a:endParaRPr lang="pt-BR" sz="2799" kern="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defTabSz="456971" hangingPunct="0"/>
            <a:endParaRPr sz="2799" kern="0" dirty="0">
              <a:latin typeface="Arial Narrow" panose="020B060602020203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26D4B84-7ED6-4C39-9E9C-828A03DFC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8467" y="5651501"/>
            <a:ext cx="6549568" cy="41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3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bject 2"/>
          <p:cNvSpPr txBox="1"/>
          <p:nvPr/>
        </p:nvSpPr>
        <p:spPr>
          <a:xfrm>
            <a:off x="19767902" y="10895361"/>
            <a:ext cx="88224" cy="13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900" spc="15">
                <a:solidFill>
                  <a:srgbClr val="878985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indent="12694" defTabSz="913943" hangingPunct="0"/>
            <a:r>
              <a:rPr kern="0"/>
              <a:t>7</a:t>
            </a:r>
          </a:p>
        </p:txBody>
      </p:sp>
      <p:sp>
        <p:nvSpPr>
          <p:cNvPr id="90" name="object 9"/>
          <p:cNvSpPr/>
          <p:nvPr/>
        </p:nvSpPr>
        <p:spPr>
          <a:xfrm>
            <a:off x="9877252" y="1329955"/>
            <a:ext cx="7709353" cy="21761"/>
          </a:xfrm>
          <a:prstGeom prst="line">
            <a:avLst/>
          </a:prstGeom>
          <a:ln w="10470">
            <a:solidFill>
              <a:srgbClr val="A18C60"/>
            </a:solidFill>
          </a:ln>
        </p:spPr>
        <p:txBody>
          <a:bodyPr lIns="45697" rIns="45697"/>
          <a:lstStyle/>
          <a:p>
            <a:pPr defTabSz="913943" hangingPunct="0"/>
            <a:endParaRPr sz="1799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91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0179" y="9973046"/>
            <a:ext cx="1150881" cy="500169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TÍTULO"/>
          <p:cNvSpPr txBox="1"/>
          <p:nvPr/>
        </p:nvSpPr>
        <p:spPr>
          <a:xfrm>
            <a:off x="9755753" y="384961"/>
            <a:ext cx="7952352" cy="944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7" rIns="45697">
            <a:spAutoFit/>
          </a:bodyPr>
          <a:lstStyle>
            <a:lvl1pPr defTabSz="457200">
              <a:lnSpc>
                <a:spcPct val="120000"/>
              </a:lnSpc>
              <a:defRPr sz="5100" spc="1020">
                <a:solidFill>
                  <a:srgbClr val="B09F72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algn="ctr" defTabSz="456971" hangingPunct="0"/>
            <a:r>
              <a:rPr lang="pt-BR" sz="5097" kern="0" spc="1019" dirty="0">
                <a:latin typeface="Arial Narrow" panose="020B0606020202030204" pitchFamily="34" charset="0"/>
              </a:rPr>
              <a:t>Time de Líderes ViX</a:t>
            </a:r>
            <a:endParaRPr sz="5097" kern="0" spc="1019" dirty="0">
              <a:latin typeface="Arial Narrow" panose="020B0606020202030204" pitchFamily="34" charset="0"/>
            </a:endParaRPr>
          </a:p>
        </p:txBody>
      </p:sp>
      <p:sp>
        <p:nvSpPr>
          <p:cNvPr id="93" name="object 26"/>
          <p:cNvSpPr txBox="1"/>
          <p:nvPr/>
        </p:nvSpPr>
        <p:spPr>
          <a:xfrm>
            <a:off x="8990253" y="2664935"/>
            <a:ext cx="9809171" cy="666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 defTabSz="457200">
              <a:lnSpc>
                <a:spcPct val="120000"/>
              </a:lnSpc>
              <a:defRPr sz="2800" spc="140">
                <a:solidFill>
                  <a:srgbClr val="535353"/>
                </a:solidFill>
                <a:latin typeface="DIN Pro"/>
                <a:ea typeface="DIN Pro"/>
                <a:cs typeface="DIN Pro"/>
                <a:sym typeface="DIN Pro"/>
              </a:defRPr>
            </a:lvl1pPr>
          </a:lstStyle>
          <a:p>
            <a:pPr algn="r" defTabSz="456971" hangingPunct="0"/>
            <a:r>
              <a:rPr lang="pt-BR" sz="2799" b="1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Características Lider inspirador</a:t>
            </a:r>
          </a:p>
          <a:p>
            <a:pPr algn="r" defTabSz="456971" hangingPunct="0"/>
            <a:endParaRPr lang="pt-BR" sz="2799" kern="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Bom ouvinte </a:t>
            </a:r>
          </a:p>
          <a:p>
            <a:pPr algn="r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Sabe priorizar demandas (urgente x importante)</a:t>
            </a:r>
          </a:p>
          <a:p>
            <a:pPr algn="r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Conquistar a credibilidade do time</a:t>
            </a:r>
          </a:p>
          <a:p>
            <a:pPr algn="r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Encorajar a colaboração de todos</a:t>
            </a:r>
          </a:p>
          <a:p>
            <a:pPr algn="r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Saber se relacionar com as pessoas</a:t>
            </a:r>
          </a:p>
          <a:p>
            <a:pPr algn="r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Estimular o compartilhamento de ideias e soluções</a:t>
            </a:r>
          </a:p>
          <a:p>
            <a:pPr algn="r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Estar sempre atualizado</a:t>
            </a:r>
          </a:p>
          <a:p>
            <a:pPr algn="r" defTabSz="456971" hangingPunct="0"/>
            <a:r>
              <a:rPr lang="pt-BR" sz="2799" kern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Encontrar motivos para seguir adiante</a:t>
            </a:r>
          </a:p>
          <a:p>
            <a:pPr algn="l" defTabSz="456971" hangingPunct="0"/>
            <a:endParaRPr lang="pt-BR" sz="2799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defTabSz="456971" hangingPunct="0"/>
            <a:endParaRPr lang="pt-BR" sz="2799" kern="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defTabSz="456971" hangingPunct="0"/>
            <a:endParaRPr sz="2799" kern="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Um grande desafio do líder é liderar outros líderes">
            <a:extLst>
              <a:ext uri="{FF2B5EF4-FFF2-40B4-BE49-F238E27FC236}">
                <a16:creationId xmlns:a16="http://schemas.microsoft.com/office/drawing/2014/main" id="{B0AEFD31-9777-43F5-923D-5B9CB56DC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3" r="13781"/>
          <a:stretch/>
        </p:blipFill>
        <p:spPr bwMode="auto">
          <a:xfrm>
            <a:off x="-1" y="2678"/>
            <a:ext cx="8021774" cy="1129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54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9">
            <a:extLst>
              <a:ext uri="{FF2B5EF4-FFF2-40B4-BE49-F238E27FC236}">
                <a16:creationId xmlns:a16="http://schemas.microsoft.com/office/drawing/2014/main" id="{B31B4ABF-F5BD-4BC1-ABBD-4BCAECBB4911}"/>
              </a:ext>
            </a:extLst>
          </p:cNvPr>
          <p:cNvSpPr/>
          <p:nvPr/>
        </p:nvSpPr>
        <p:spPr>
          <a:xfrm>
            <a:off x="1238794" y="2250763"/>
            <a:ext cx="17669692" cy="36696"/>
          </a:xfrm>
          <a:prstGeom prst="line">
            <a:avLst/>
          </a:prstGeom>
          <a:ln w="10470">
            <a:solidFill>
              <a:srgbClr val="A18C60"/>
            </a:solidFill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">
            <a:extLst>
              <a:ext uri="{FF2B5EF4-FFF2-40B4-BE49-F238E27FC236}">
                <a16:creationId xmlns:a16="http://schemas.microsoft.com/office/drawing/2014/main" id="{3FAFC287-E167-48BF-BF9E-F4D882739E33}"/>
              </a:ext>
            </a:extLst>
          </p:cNvPr>
          <p:cNvSpPr txBox="1"/>
          <p:nvPr/>
        </p:nvSpPr>
        <p:spPr>
          <a:xfrm>
            <a:off x="1" y="1210881"/>
            <a:ext cx="20094574" cy="944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lnSpc>
                <a:spcPct val="120000"/>
              </a:lnSpc>
              <a:defRPr sz="5100" spc="1020">
                <a:solidFill>
                  <a:srgbClr val="B09F72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100" b="0" i="0" u="none" strike="noStrike" kern="1200" cap="none" spc="1020" normalizeH="0" baseline="0" noProof="0" dirty="0">
                <a:ln>
                  <a:noFill/>
                </a:ln>
                <a:solidFill>
                  <a:srgbClr val="B09F72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 SERÁ QUE ESSA PESSOA VAI DECOLAR?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0FC397F-B005-4229-8564-EAF76F758BBB}"/>
              </a:ext>
            </a:extLst>
          </p:cNvPr>
          <p:cNvSpPr txBox="1">
            <a:spLocks/>
          </p:cNvSpPr>
          <p:nvPr/>
        </p:nvSpPr>
        <p:spPr>
          <a:xfrm>
            <a:off x="1661160" y="5031110"/>
            <a:ext cx="16824959" cy="35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756" indent="-376756" algn="l" defTabSz="1507023" rtl="0" eaLnBrk="1" latinLnBrk="0" hangingPunct="1">
              <a:lnSpc>
                <a:spcPct val="90000"/>
              </a:lnSpc>
              <a:spcBef>
                <a:spcPts val="1648"/>
              </a:spcBef>
              <a:buFont typeface="Arial" panose="020B0604020202020204" pitchFamily="34" charset="0"/>
              <a:buChar char="•"/>
              <a:defRPr sz="4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267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3778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7290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0801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4312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7824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1335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4846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023" rtl="0" eaLnBrk="1" fontAlgn="auto" latinLnBrk="0" hangingPunct="1">
              <a:lnSpc>
                <a:spcPct val="90000"/>
              </a:lnSpc>
              <a:spcBef>
                <a:spcPts val="16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0" i="0" u="none" strike="noStrike" kern="1200" cap="none" spc="14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6F14E37D-7D81-47B8-8AF8-AFE3F885B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7" y="10579067"/>
            <a:ext cx="1150881" cy="50016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0CB285D8-64A2-41D2-A4C9-7E040FAB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320" y="3237920"/>
            <a:ext cx="17086637" cy="7841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b="1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Quando a CULTURA da nossa empresa chama forte aos nossos VALORES</a:t>
            </a: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C269A16-9574-410F-BE50-39BB095E7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192" y="3922203"/>
            <a:ext cx="8172741" cy="690694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819A385-D378-4AC2-808A-F16A760B3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971" y="10803085"/>
            <a:ext cx="3346994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4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9">
            <a:extLst>
              <a:ext uri="{FF2B5EF4-FFF2-40B4-BE49-F238E27FC236}">
                <a16:creationId xmlns:a16="http://schemas.microsoft.com/office/drawing/2014/main" id="{B31B4ABF-F5BD-4BC1-ABBD-4BCAECBB4911}"/>
              </a:ext>
            </a:extLst>
          </p:cNvPr>
          <p:cNvSpPr/>
          <p:nvPr/>
        </p:nvSpPr>
        <p:spPr>
          <a:xfrm>
            <a:off x="1238794" y="2250763"/>
            <a:ext cx="17669692" cy="36696"/>
          </a:xfrm>
          <a:prstGeom prst="line">
            <a:avLst/>
          </a:prstGeom>
          <a:ln w="10470">
            <a:solidFill>
              <a:srgbClr val="A18C60"/>
            </a:solidFill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">
            <a:extLst>
              <a:ext uri="{FF2B5EF4-FFF2-40B4-BE49-F238E27FC236}">
                <a16:creationId xmlns:a16="http://schemas.microsoft.com/office/drawing/2014/main" id="{3FAFC287-E167-48BF-BF9E-F4D882739E33}"/>
              </a:ext>
            </a:extLst>
          </p:cNvPr>
          <p:cNvSpPr txBox="1"/>
          <p:nvPr/>
        </p:nvSpPr>
        <p:spPr>
          <a:xfrm>
            <a:off x="1" y="1210881"/>
            <a:ext cx="20094574" cy="944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lnSpc>
                <a:spcPct val="120000"/>
              </a:lnSpc>
              <a:defRPr sz="5100" spc="1020">
                <a:solidFill>
                  <a:srgbClr val="B09F72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100" b="0" i="0" u="none" strike="noStrike" kern="1200" cap="none" spc="1020" normalizeH="0" baseline="0" noProof="0" dirty="0">
                <a:ln>
                  <a:noFill/>
                </a:ln>
                <a:solidFill>
                  <a:srgbClr val="B09F72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 SERÁ QUE ESSA PESSOA VAI DECOLAR?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0FC397F-B005-4229-8564-EAF76F758BBB}"/>
              </a:ext>
            </a:extLst>
          </p:cNvPr>
          <p:cNvSpPr txBox="1">
            <a:spLocks/>
          </p:cNvSpPr>
          <p:nvPr/>
        </p:nvSpPr>
        <p:spPr>
          <a:xfrm>
            <a:off x="1661160" y="5031110"/>
            <a:ext cx="16824959" cy="35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756" indent="-376756" algn="l" defTabSz="1507023" rtl="0" eaLnBrk="1" latinLnBrk="0" hangingPunct="1">
              <a:lnSpc>
                <a:spcPct val="90000"/>
              </a:lnSpc>
              <a:spcBef>
                <a:spcPts val="1648"/>
              </a:spcBef>
              <a:buFont typeface="Arial" panose="020B0604020202020204" pitchFamily="34" charset="0"/>
              <a:buChar char="•"/>
              <a:defRPr sz="4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267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3778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7290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0801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4312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7824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1335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4846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023" rtl="0" eaLnBrk="1" fontAlgn="auto" latinLnBrk="0" hangingPunct="1">
              <a:lnSpc>
                <a:spcPct val="90000"/>
              </a:lnSpc>
              <a:spcBef>
                <a:spcPts val="16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0" i="0" u="none" strike="noStrike" kern="1200" cap="none" spc="14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6F14E37D-7D81-47B8-8AF8-AFE3F885B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7" y="10579067"/>
            <a:ext cx="1150881" cy="50016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0CB285D8-64A2-41D2-A4C9-7E040FAB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320" y="3237920"/>
            <a:ext cx="17086637" cy="7841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EXPERIÊNCIA por si só faz verão?</a:t>
            </a: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Talvez o melhor jeito de pensar na experiência não seja considerar quantas vezes a pessoa já realizou uma tarefa antes, e sim quantas vezes a pessoa teve que se adaptar para ser bem sucedida.</a:t>
            </a: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Se a Capacidade de Mudar é uma característica necessária, por que  é tão difícil mudar?</a:t>
            </a:r>
          </a:p>
          <a:p>
            <a:pPr marL="0" indent="0" algn="ctr">
              <a:buNone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Comece por suas ações, parar de fazer o que você já faz e faça diferente.</a:t>
            </a:r>
          </a:p>
          <a:p>
            <a:pPr marL="0" indent="0" algn="ctr">
              <a:buNone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Mude o esquema de crenças que alimente os seus hábitos</a:t>
            </a: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12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9">
            <a:extLst>
              <a:ext uri="{FF2B5EF4-FFF2-40B4-BE49-F238E27FC236}">
                <a16:creationId xmlns:a16="http://schemas.microsoft.com/office/drawing/2014/main" id="{B31B4ABF-F5BD-4BC1-ABBD-4BCAECBB4911}"/>
              </a:ext>
            </a:extLst>
          </p:cNvPr>
          <p:cNvSpPr/>
          <p:nvPr/>
        </p:nvSpPr>
        <p:spPr>
          <a:xfrm>
            <a:off x="1238794" y="2250763"/>
            <a:ext cx="17669692" cy="36696"/>
          </a:xfrm>
          <a:prstGeom prst="line">
            <a:avLst/>
          </a:prstGeom>
          <a:ln w="10470">
            <a:solidFill>
              <a:srgbClr val="A18C60"/>
            </a:solidFill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">
            <a:extLst>
              <a:ext uri="{FF2B5EF4-FFF2-40B4-BE49-F238E27FC236}">
                <a16:creationId xmlns:a16="http://schemas.microsoft.com/office/drawing/2014/main" id="{3FAFC287-E167-48BF-BF9E-F4D882739E33}"/>
              </a:ext>
            </a:extLst>
          </p:cNvPr>
          <p:cNvSpPr txBox="1"/>
          <p:nvPr/>
        </p:nvSpPr>
        <p:spPr>
          <a:xfrm>
            <a:off x="1" y="1210881"/>
            <a:ext cx="20094574" cy="944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lnSpc>
                <a:spcPct val="120000"/>
              </a:lnSpc>
              <a:defRPr sz="5100" spc="1020">
                <a:solidFill>
                  <a:srgbClr val="B09F72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100" b="0" i="0" u="none" strike="noStrike" kern="1200" cap="none" spc="1020" normalizeH="0" baseline="0" noProof="0" dirty="0">
                <a:ln>
                  <a:noFill/>
                </a:ln>
                <a:solidFill>
                  <a:srgbClr val="B09F72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 SERÁ QUE ESSA PESSOA VAI DECOLAR?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0FC397F-B005-4229-8564-EAF76F758BBB}"/>
              </a:ext>
            </a:extLst>
          </p:cNvPr>
          <p:cNvSpPr txBox="1">
            <a:spLocks/>
          </p:cNvSpPr>
          <p:nvPr/>
        </p:nvSpPr>
        <p:spPr>
          <a:xfrm>
            <a:off x="1661160" y="5031110"/>
            <a:ext cx="16824959" cy="35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756" indent="-376756" algn="l" defTabSz="1507023" rtl="0" eaLnBrk="1" latinLnBrk="0" hangingPunct="1">
              <a:lnSpc>
                <a:spcPct val="90000"/>
              </a:lnSpc>
              <a:spcBef>
                <a:spcPts val="1648"/>
              </a:spcBef>
              <a:buFont typeface="Arial" panose="020B0604020202020204" pitchFamily="34" charset="0"/>
              <a:buChar char="•"/>
              <a:defRPr sz="4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267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3778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7290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0801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4312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7824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1335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4846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023" rtl="0" eaLnBrk="1" fontAlgn="auto" latinLnBrk="0" hangingPunct="1">
              <a:lnSpc>
                <a:spcPct val="90000"/>
              </a:lnSpc>
              <a:spcBef>
                <a:spcPts val="16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0" i="0" u="none" strike="noStrike" kern="1200" cap="none" spc="14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6F14E37D-7D81-47B8-8AF8-AFE3F885B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7" y="10579067"/>
            <a:ext cx="1150881" cy="50016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0CB285D8-64A2-41D2-A4C9-7E040FAB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320" y="3237920"/>
            <a:ext cx="17086637" cy="7841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FC78D29-9FA9-4D44-B68F-8BC209B8D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565" y="2445450"/>
            <a:ext cx="13333903" cy="863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56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9">
            <a:extLst>
              <a:ext uri="{FF2B5EF4-FFF2-40B4-BE49-F238E27FC236}">
                <a16:creationId xmlns:a16="http://schemas.microsoft.com/office/drawing/2014/main" id="{B31B4ABF-F5BD-4BC1-ABBD-4BCAECBB4911}"/>
              </a:ext>
            </a:extLst>
          </p:cNvPr>
          <p:cNvSpPr/>
          <p:nvPr/>
        </p:nvSpPr>
        <p:spPr>
          <a:xfrm>
            <a:off x="1238794" y="2250763"/>
            <a:ext cx="17669692" cy="36696"/>
          </a:xfrm>
          <a:prstGeom prst="line">
            <a:avLst/>
          </a:prstGeom>
          <a:ln w="10470">
            <a:solidFill>
              <a:srgbClr val="A18C60"/>
            </a:solidFill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">
            <a:extLst>
              <a:ext uri="{FF2B5EF4-FFF2-40B4-BE49-F238E27FC236}">
                <a16:creationId xmlns:a16="http://schemas.microsoft.com/office/drawing/2014/main" id="{3FAFC287-E167-48BF-BF9E-F4D882739E33}"/>
              </a:ext>
            </a:extLst>
          </p:cNvPr>
          <p:cNvSpPr txBox="1"/>
          <p:nvPr/>
        </p:nvSpPr>
        <p:spPr>
          <a:xfrm>
            <a:off x="1" y="1210881"/>
            <a:ext cx="20094574" cy="944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lnSpc>
                <a:spcPct val="120000"/>
              </a:lnSpc>
              <a:defRPr sz="5100" spc="1020">
                <a:solidFill>
                  <a:srgbClr val="B09F72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100" b="0" i="0" u="none" strike="noStrike" kern="1200" cap="none" spc="1020" normalizeH="0" baseline="0" noProof="0" dirty="0">
                <a:ln>
                  <a:noFill/>
                </a:ln>
                <a:solidFill>
                  <a:srgbClr val="B09F72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 SERÁ QUE ESSA PESSOA VAI DECOLAR?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0FC397F-B005-4229-8564-EAF76F758BBB}"/>
              </a:ext>
            </a:extLst>
          </p:cNvPr>
          <p:cNvSpPr txBox="1">
            <a:spLocks/>
          </p:cNvSpPr>
          <p:nvPr/>
        </p:nvSpPr>
        <p:spPr>
          <a:xfrm>
            <a:off x="1661160" y="5031110"/>
            <a:ext cx="16824959" cy="35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756" indent="-376756" algn="l" defTabSz="1507023" rtl="0" eaLnBrk="1" latinLnBrk="0" hangingPunct="1">
              <a:lnSpc>
                <a:spcPct val="90000"/>
              </a:lnSpc>
              <a:spcBef>
                <a:spcPts val="1648"/>
              </a:spcBef>
              <a:buFont typeface="Arial" panose="020B0604020202020204" pitchFamily="34" charset="0"/>
              <a:buChar char="•"/>
              <a:defRPr sz="4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267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3778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7290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0801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4312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7824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1335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4846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023" rtl="0" eaLnBrk="1" fontAlgn="auto" latinLnBrk="0" hangingPunct="1">
              <a:lnSpc>
                <a:spcPct val="90000"/>
              </a:lnSpc>
              <a:spcBef>
                <a:spcPts val="16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0" i="0" u="none" strike="noStrike" kern="1200" cap="none" spc="14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6F14E37D-7D81-47B8-8AF8-AFE3F885B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7" y="10579067"/>
            <a:ext cx="1150881" cy="50016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0CB285D8-64A2-41D2-A4C9-7E040FAB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266" y="2735803"/>
            <a:ext cx="17669692" cy="83434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3200" b="1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Capacidade de Mudar  as nossa CRENÇAS fundamentais</a:t>
            </a: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Meu trabalho não é realizar tarefas e sim ajudar a minha equipe a ser bem sucedida. Uma vez que essa crença  é introjetada as ações corretas virão de forma natural.</a:t>
            </a: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Reinventar nossas crenças nos faz crescer como profissionais e gestores</a:t>
            </a: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E  veja a ironia:</a:t>
            </a:r>
          </a:p>
          <a:p>
            <a:pPr marL="0" indent="0" algn="ctr">
              <a:buNone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Um excelente funcionário que realiza muito bem as suas tarefas é promovido a liderar e esse mesmo bom executor tem que mudar a sua crença...</a:t>
            </a:r>
          </a:p>
          <a:p>
            <a:pPr marL="0" indent="0" algn="ctr">
              <a:buNone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O novo líder foi promovido justamente porque realizava bem as tarefas e agora será preciso abrir mão desta crença e ensinar, treinar, entender que será este outro que deverá aprender como você esta tarefa.</a:t>
            </a:r>
          </a:p>
          <a:p>
            <a:pPr marL="0" indent="0" algn="ctr">
              <a:buNone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Há um processo de luto envolvido nesta reinvenção de crenças , pois uma parte de nós precisa deixar de existir para que nasça um bom líder.</a:t>
            </a:r>
          </a:p>
          <a:p>
            <a:pPr marL="0" indent="0" algn="ctr">
              <a:buNone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Uma nova versão de nós mesmos, prontos para decolar.</a:t>
            </a: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46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9">
            <a:extLst>
              <a:ext uri="{FF2B5EF4-FFF2-40B4-BE49-F238E27FC236}">
                <a16:creationId xmlns:a16="http://schemas.microsoft.com/office/drawing/2014/main" id="{B31B4ABF-F5BD-4BC1-ABBD-4BCAECBB4911}"/>
              </a:ext>
            </a:extLst>
          </p:cNvPr>
          <p:cNvSpPr/>
          <p:nvPr/>
        </p:nvSpPr>
        <p:spPr>
          <a:xfrm>
            <a:off x="1238794" y="2250763"/>
            <a:ext cx="17669692" cy="36696"/>
          </a:xfrm>
          <a:prstGeom prst="line">
            <a:avLst/>
          </a:prstGeom>
          <a:ln w="10470">
            <a:solidFill>
              <a:srgbClr val="A18C60"/>
            </a:solidFill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">
            <a:extLst>
              <a:ext uri="{FF2B5EF4-FFF2-40B4-BE49-F238E27FC236}">
                <a16:creationId xmlns:a16="http://schemas.microsoft.com/office/drawing/2014/main" id="{3FAFC287-E167-48BF-BF9E-F4D882739E33}"/>
              </a:ext>
            </a:extLst>
          </p:cNvPr>
          <p:cNvSpPr txBox="1"/>
          <p:nvPr/>
        </p:nvSpPr>
        <p:spPr>
          <a:xfrm>
            <a:off x="1" y="1210881"/>
            <a:ext cx="20094574" cy="944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lnSpc>
                <a:spcPct val="120000"/>
              </a:lnSpc>
              <a:defRPr sz="5100" spc="1020">
                <a:solidFill>
                  <a:srgbClr val="B09F72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100" b="0" i="0" u="none" strike="noStrike" kern="1200" cap="none" spc="1020" normalizeH="0" baseline="0" noProof="0" dirty="0">
                <a:ln>
                  <a:noFill/>
                </a:ln>
                <a:solidFill>
                  <a:srgbClr val="B09F72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 SERÁ QUE ESSA PESSOA VAI DECOLAR?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0FC397F-B005-4229-8564-EAF76F758BBB}"/>
              </a:ext>
            </a:extLst>
          </p:cNvPr>
          <p:cNvSpPr txBox="1">
            <a:spLocks/>
          </p:cNvSpPr>
          <p:nvPr/>
        </p:nvSpPr>
        <p:spPr>
          <a:xfrm>
            <a:off x="1661160" y="5031110"/>
            <a:ext cx="16824959" cy="35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756" indent="-376756" algn="l" defTabSz="1507023" rtl="0" eaLnBrk="1" latinLnBrk="0" hangingPunct="1">
              <a:lnSpc>
                <a:spcPct val="90000"/>
              </a:lnSpc>
              <a:spcBef>
                <a:spcPts val="1648"/>
              </a:spcBef>
              <a:buFont typeface="Arial" panose="020B0604020202020204" pitchFamily="34" charset="0"/>
              <a:buChar char="•"/>
              <a:defRPr sz="4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267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3778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7290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0801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4312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7824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1335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4846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023" rtl="0" eaLnBrk="1" fontAlgn="auto" latinLnBrk="0" hangingPunct="1">
              <a:lnSpc>
                <a:spcPct val="90000"/>
              </a:lnSpc>
              <a:spcBef>
                <a:spcPts val="16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0" i="0" u="none" strike="noStrike" kern="1200" cap="none" spc="14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6F14E37D-7D81-47B8-8AF8-AFE3F885B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7" y="10579067"/>
            <a:ext cx="1150881" cy="50016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0CB285D8-64A2-41D2-A4C9-7E040FAB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320" y="3237920"/>
            <a:ext cx="17086637" cy="7841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0A12A1D-D15D-4179-9439-E9C022E90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287" y="2379170"/>
            <a:ext cx="5035732" cy="88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31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9">
            <a:extLst>
              <a:ext uri="{FF2B5EF4-FFF2-40B4-BE49-F238E27FC236}">
                <a16:creationId xmlns:a16="http://schemas.microsoft.com/office/drawing/2014/main" id="{B31B4ABF-F5BD-4BC1-ABBD-4BCAECBB4911}"/>
              </a:ext>
            </a:extLst>
          </p:cNvPr>
          <p:cNvSpPr/>
          <p:nvPr/>
        </p:nvSpPr>
        <p:spPr>
          <a:xfrm>
            <a:off x="1238794" y="2250763"/>
            <a:ext cx="17669692" cy="36696"/>
          </a:xfrm>
          <a:prstGeom prst="line">
            <a:avLst/>
          </a:prstGeom>
          <a:ln w="10470">
            <a:solidFill>
              <a:srgbClr val="A18C60"/>
            </a:solidFill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">
            <a:extLst>
              <a:ext uri="{FF2B5EF4-FFF2-40B4-BE49-F238E27FC236}">
                <a16:creationId xmlns:a16="http://schemas.microsoft.com/office/drawing/2014/main" id="{3FAFC287-E167-48BF-BF9E-F4D882739E33}"/>
              </a:ext>
            </a:extLst>
          </p:cNvPr>
          <p:cNvSpPr txBox="1"/>
          <p:nvPr/>
        </p:nvSpPr>
        <p:spPr>
          <a:xfrm>
            <a:off x="1" y="1210881"/>
            <a:ext cx="20094574" cy="944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lnSpc>
                <a:spcPct val="120000"/>
              </a:lnSpc>
              <a:defRPr sz="5100" spc="1020">
                <a:solidFill>
                  <a:srgbClr val="B09F72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100" b="0" i="0" u="none" strike="noStrike" kern="1200" cap="none" spc="1020" normalizeH="0" baseline="0" noProof="0" dirty="0">
                <a:ln>
                  <a:noFill/>
                </a:ln>
                <a:solidFill>
                  <a:srgbClr val="B09F72"/>
                </a:solidFill>
                <a:effectLst/>
                <a:uLnTx/>
                <a:uFillTx/>
                <a:latin typeface="Arial Narrow" panose="020B0606020202030204" pitchFamily="34" charset="0"/>
                <a:sym typeface="DIN Pro Condensed Medium"/>
              </a:rPr>
              <a:t> SERÁ QUE ESSA PESSOA VAI DECOLAR?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0FC397F-B005-4229-8564-EAF76F758BBB}"/>
              </a:ext>
            </a:extLst>
          </p:cNvPr>
          <p:cNvSpPr txBox="1">
            <a:spLocks/>
          </p:cNvSpPr>
          <p:nvPr/>
        </p:nvSpPr>
        <p:spPr>
          <a:xfrm>
            <a:off x="1661160" y="5031110"/>
            <a:ext cx="16824959" cy="35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756" indent="-376756" algn="l" defTabSz="1507023" rtl="0" eaLnBrk="1" latinLnBrk="0" hangingPunct="1">
              <a:lnSpc>
                <a:spcPct val="90000"/>
              </a:lnSpc>
              <a:spcBef>
                <a:spcPts val="1648"/>
              </a:spcBef>
              <a:buFont typeface="Arial" panose="020B0604020202020204" pitchFamily="34" charset="0"/>
              <a:buChar char="•"/>
              <a:defRPr sz="4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267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3778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7290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0801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4312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7824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1335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4846" indent="-376756" algn="l" defTabSz="150702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023" rtl="0" eaLnBrk="1" fontAlgn="auto" latinLnBrk="0" hangingPunct="1">
              <a:lnSpc>
                <a:spcPct val="90000"/>
              </a:lnSpc>
              <a:spcBef>
                <a:spcPts val="16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0" i="0" u="none" strike="noStrike" kern="1200" cap="none" spc="14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6F14E37D-7D81-47B8-8AF8-AFE3F885B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7" y="10579067"/>
            <a:ext cx="1150881" cy="50016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0CB285D8-64A2-41D2-A4C9-7E040FAB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534" y="2772499"/>
            <a:ext cx="17990424" cy="83067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b="1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Como nos tornarmos um líder melhor?</a:t>
            </a: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Cerque-se de bons líderes e aprenda com eles.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Sendo generoso e humilde na busca por conhecimento.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Tendo no seus times pessoas que sabem mais que você.</a:t>
            </a:r>
          </a:p>
          <a:p>
            <a:pPr marL="0" indent="0" algn="ctr">
              <a:buNone/>
            </a:pPr>
            <a:endParaRPr lang="pt-BR" sz="3200" b="1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t-BR" sz="3200" b="1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Armadilha:</a:t>
            </a:r>
          </a:p>
          <a:p>
            <a:pPr marL="0" indent="0" algn="ctr">
              <a:buNone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O que percebemos como bons (líderes/funcionários) por vezes está misturado a traços de personalidade que nos são mais agradáveis.</a:t>
            </a:r>
          </a:p>
          <a:p>
            <a:pPr marL="0" indent="0" algn="ctr">
              <a:buNone/>
            </a:pPr>
            <a:r>
              <a:rPr lang="pt-BR" sz="3200" spc="140" dirty="0">
                <a:solidFill>
                  <a:srgbClr val="535353"/>
                </a:solidFill>
                <a:latin typeface="Arial Narrow" panose="020B0606020202030204" pitchFamily="34" charset="0"/>
              </a:rPr>
              <a:t>Ouse em entender os difíceis, os que não te agradam. Se mantenha neutro, mas não menos autênticos.</a:t>
            </a: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3200" spc="140" dirty="0">
              <a:solidFill>
                <a:srgbClr val="53535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9903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5596</TotalTime>
  <Words>2507</Words>
  <Application>Microsoft Office PowerPoint</Application>
  <PresentationFormat>Personalizar</PresentationFormat>
  <Paragraphs>333</Paragraphs>
  <Slides>38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38</vt:i4>
      </vt:variant>
    </vt:vector>
  </HeadingPairs>
  <TitlesOfParts>
    <vt:vector size="48" baseType="lpstr">
      <vt:lpstr>Arial</vt:lpstr>
      <vt:lpstr>Arial Narrow</vt:lpstr>
      <vt:lpstr>Calibri</vt:lpstr>
      <vt:lpstr>Calibri Light</vt:lpstr>
      <vt:lpstr>DIN Pro Condensed Medium</vt:lpstr>
      <vt:lpstr>Gill Sans Light</vt:lpstr>
      <vt:lpstr>Helvetica</vt:lpstr>
      <vt:lpstr>Wingdings</vt:lpstr>
      <vt:lpstr>Tema do Office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Treinamento de desligamento</dc:title>
  <dc:creator>Rayza Bastos</dc:creator>
  <cp:lastModifiedBy>Simone Dias</cp:lastModifiedBy>
  <cp:revision>68</cp:revision>
  <dcterms:created xsi:type="dcterms:W3CDTF">2021-06-06T20:12:34Z</dcterms:created>
  <dcterms:modified xsi:type="dcterms:W3CDTF">2023-03-30T15:33:26Z</dcterms:modified>
</cp:coreProperties>
</file>